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320" r:id="rId31"/>
    <p:sldId id="321" r:id="rId32"/>
    <p:sldId id="322" r:id="rId33"/>
    <p:sldId id="323" r:id="rId34"/>
    <p:sldId id="324" r:id="rId35"/>
    <p:sldId id="325" r:id="rId36"/>
    <p:sldId id="326" r:id="rId37"/>
    <p:sldId id="284" r:id="rId38"/>
    <p:sldId id="327" r:id="rId39"/>
    <p:sldId id="328" r:id="rId40"/>
    <p:sldId id="329" r:id="rId41"/>
    <p:sldId id="330" r:id="rId42"/>
    <p:sldId id="331" r:id="rId43"/>
    <p:sldId id="332" r:id="rId44"/>
    <p:sldId id="333" r:id="rId45"/>
    <p:sldId id="285" r:id="rId46"/>
    <p:sldId id="334" r:id="rId47"/>
    <p:sldId id="335" r:id="rId48"/>
    <p:sldId id="336" r:id="rId49"/>
    <p:sldId id="337" r:id="rId50"/>
    <p:sldId id="338" r:id="rId51"/>
    <p:sldId id="339" r:id="rId52"/>
    <p:sldId id="340" r:id="rId53"/>
    <p:sldId id="286" r:id="rId54"/>
    <p:sldId id="287" r:id="rId55"/>
    <p:sldId id="288" r:id="rId56"/>
    <p:sldId id="289" r:id="rId57"/>
    <p:sldId id="290" r:id="rId58"/>
    <p:sldId id="291" r:id="rId59"/>
    <p:sldId id="292" r:id="rId60"/>
    <p:sldId id="293" r:id="rId61"/>
    <p:sldId id="295" r:id="rId62"/>
    <p:sldId id="341" r:id="rId63"/>
    <p:sldId id="342" r:id="rId64"/>
    <p:sldId id="343" r:id="rId65"/>
    <p:sldId id="296" r:id="rId66"/>
    <p:sldId id="344" r:id="rId67"/>
    <p:sldId id="345" r:id="rId68"/>
    <p:sldId id="34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70" r:id="rId113"/>
    <p:sldId id="371" r:id="rId114"/>
    <p:sldId id="368" r:id="rId115"/>
    <p:sldId id="369" r:id="rId116"/>
    <p:sldId id="372" r:id="rId117"/>
    <p:sldId id="373" r:id="rId118"/>
    <p:sldId id="374" r:id="rId119"/>
    <p:sldId id="375" r:id="rId120"/>
    <p:sldId id="376" r:id="rId121"/>
    <p:sldId id="377" r:id="rId122"/>
    <p:sldId id="378" r:id="rId123"/>
    <p:sldId id="379" r:id="rId12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89BB-1F2E-A161-7B20-5D36A92427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E89A480-F1B7-E727-131C-103C943B4E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2A1766B3-0A33-FB7A-26B9-52DBE72BC3B0}"/>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91D935CC-B2A4-F02B-98FC-A713ECE79DF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F45B260-74B0-3D17-535B-D30A4F39FFBF}"/>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94467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8422-5653-BF95-006D-11724238C431}"/>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09AC5207-054F-F4FD-BD5D-D5F2F5FBF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73C0492-9286-540A-0391-F9CEC76885C1}"/>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EF1DD4E0-E2D2-DA46-D64D-89E275EE610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EF2C324-CD40-1E2C-D624-553C34E5285A}"/>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1326741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2ABC2E-89C9-B1C5-7536-0E591A44C5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B8DC56-6710-6C20-EE46-769467014C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B788D2F-F04A-6111-1A5E-BC8D80C841C3}"/>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AB71DA97-0C24-BE82-3753-3A2ED6C41B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E8163B7-390A-C6D1-BBA0-92321419549F}"/>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124248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025C-E6B8-1467-797A-D058A1417A7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DAC7CEA2-D564-EAB7-B5E5-933E5FE3D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50C0828-3437-3B60-80B6-02BBB8B6ACB5}"/>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C6DB838D-C414-565C-3AC3-4C9269E31B7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026C6FD-166E-7922-8CC1-62428810FF3C}"/>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274662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B64E-07EA-5689-F2C8-F70022C2F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D3BDCE7-6578-CC74-595F-8C9A7896AD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C34A93-6EDE-8172-9B88-E7D6AAB2DE8B}"/>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E3CC76A4-0D38-CA9C-8CD2-6925D9287E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3F5100F-726F-1354-7EF0-722A939E14D4}"/>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320686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6BBD-9D7B-2F12-4F11-028CBCC420CB}"/>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8101FEA-2197-E70E-E098-CA88FF5CF5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D250DB74-8DE1-BB43-EE21-99F943F74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B745F1B3-DFD7-B213-62F2-6953B4D0C14F}"/>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6" name="Footer Placeholder 5">
            <a:extLst>
              <a:ext uri="{FF2B5EF4-FFF2-40B4-BE49-F238E27FC236}">
                <a16:creationId xmlns:a16="http://schemas.microsoft.com/office/drawing/2014/main" id="{C372F6CD-D203-6E34-24AB-2934F4D052C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8C5719A-F9E1-ED42-6956-2CBDA07225DF}"/>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253663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6F11-FF78-66E0-9F69-3D22D4A1AA1D}"/>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5AE30098-B0BB-B088-8F08-87055EB260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ECA5CA-5E22-0E75-2A5C-DB8CE8D9F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6D483EA-EF2F-0371-5B36-1FD0700AE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8A5DF2-83DE-2BC9-5859-B31023785C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2122B0F-4490-535D-961F-214CBAC6A55C}"/>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8" name="Footer Placeholder 7">
            <a:extLst>
              <a:ext uri="{FF2B5EF4-FFF2-40B4-BE49-F238E27FC236}">
                <a16:creationId xmlns:a16="http://schemas.microsoft.com/office/drawing/2014/main" id="{74D0BCD7-DC06-6018-8870-3D9AC8C9B830}"/>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576AF2AB-0338-718F-12A1-9A58359672D2}"/>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44082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33C1-A117-A7E6-E886-5DA594E5B7CC}"/>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B08F702D-060C-95C8-D029-680D6DFC5D5A}"/>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4" name="Footer Placeholder 3">
            <a:extLst>
              <a:ext uri="{FF2B5EF4-FFF2-40B4-BE49-F238E27FC236}">
                <a16:creationId xmlns:a16="http://schemas.microsoft.com/office/drawing/2014/main" id="{18F002FC-479C-0418-495C-7BECD1440DCE}"/>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BBBB0ADC-0E1E-06EC-28DE-38C0487FA863}"/>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1310877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5F3C6-FE07-FE94-E5E7-EE155799D17F}"/>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3" name="Footer Placeholder 2">
            <a:extLst>
              <a:ext uri="{FF2B5EF4-FFF2-40B4-BE49-F238E27FC236}">
                <a16:creationId xmlns:a16="http://schemas.microsoft.com/office/drawing/2014/main" id="{2EF7890B-7C3A-C691-E5AB-D66645208EC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16CF86F8-C0D1-17B4-A858-66AAFBB5AF2F}"/>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411056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631A-790B-6E3B-C2ED-80B47E544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8DC80773-6873-8A71-242A-991CA7193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44C60C41-0732-BB5C-818D-DCFCDD492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D8EB3-88D0-F5C0-F0EB-4C472E16348D}"/>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6" name="Footer Placeholder 5">
            <a:extLst>
              <a:ext uri="{FF2B5EF4-FFF2-40B4-BE49-F238E27FC236}">
                <a16:creationId xmlns:a16="http://schemas.microsoft.com/office/drawing/2014/main" id="{D4EFFFCE-C30E-EB5B-EB40-774C1417FCB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D86813F-94AE-69DA-B4FD-DE2EF07BF967}"/>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311878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9C7C-9DC6-8AFF-55F2-F81BE5B23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68FF2333-1331-2382-80C9-8AD67860FB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74570DE2-C86F-0CD4-CE5A-76205A3D3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135985-5B4C-BDF8-B456-7729E0E2A58C}"/>
              </a:ext>
            </a:extLst>
          </p:cNvPr>
          <p:cNvSpPr>
            <a:spLocks noGrp="1"/>
          </p:cNvSpPr>
          <p:nvPr>
            <p:ph type="dt" sz="half" idx="10"/>
          </p:nvPr>
        </p:nvSpPr>
        <p:spPr/>
        <p:txBody>
          <a:bodyPr/>
          <a:lstStyle/>
          <a:p>
            <a:fld id="{2797F5ED-E158-4FCF-81E6-2028B7192427}" type="datetimeFigureOut">
              <a:rPr lang="vi-VN" smtClean="0"/>
              <a:t>01/04/2024</a:t>
            </a:fld>
            <a:endParaRPr lang="vi-VN"/>
          </a:p>
        </p:txBody>
      </p:sp>
      <p:sp>
        <p:nvSpPr>
          <p:cNvPr id="6" name="Footer Placeholder 5">
            <a:extLst>
              <a:ext uri="{FF2B5EF4-FFF2-40B4-BE49-F238E27FC236}">
                <a16:creationId xmlns:a16="http://schemas.microsoft.com/office/drawing/2014/main" id="{AACD6B0B-A4A8-D063-BCAE-3EA88B6CA94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9A87B1A-5BB7-8628-7082-F118E9F65EA8}"/>
              </a:ext>
            </a:extLst>
          </p:cNvPr>
          <p:cNvSpPr>
            <a:spLocks noGrp="1"/>
          </p:cNvSpPr>
          <p:nvPr>
            <p:ph type="sldNum" sz="quarter" idx="12"/>
          </p:nvPr>
        </p:nvSpPr>
        <p:spPr/>
        <p:txBody>
          <a:bodyPr/>
          <a:lstStyle/>
          <a:p>
            <a:fld id="{84E03F92-5C51-4EF3-9FE3-2AB404094834}" type="slidenum">
              <a:rPr lang="vi-VN" smtClean="0"/>
              <a:t>‹#›</a:t>
            </a:fld>
            <a:endParaRPr lang="vi-VN"/>
          </a:p>
        </p:txBody>
      </p:sp>
    </p:spTree>
    <p:extLst>
      <p:ext uri="{BB962C8B-B14F-4D97-AF65-F5344CB8AC3E}">
        <p14:creationId xmlns:p14="http://schemas.microsoft.com/office/powerpoint/2010/main" val="150655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EA8E52-1CCD-AF2E-2734-00BD5991EF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E57AD8D-FE29-957A-A953-FDA96CADD0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7C57A9D-B178-4A9E-2098-DCABBB93B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97F5ED-E158-4FCF-81E6-2028B7192427}" type="datetimeFigureOut">
              <a:rPr lang="vi-VN" smtClean="0"/>
              <a:t>01/04/2024</a:t>
            </a:fld>
            <a:endParaRPr lang="vi-VN"/>
          </a:p>
        </p:txBody>
      </p:sp>
      <p:sp>
        <p:nvSpPr>
          <p:cNvPr id="5" name="Footer Placeholder 4">
            <a:extLst>
              <a:ext uri="{FF2B5EF4-FFF2-40B4-BE49-F238E27FC236}">
                <a16:creationId xmlns:a16="http://schemas.microsoft.com/office/drawing/2014/main" id="{F03027CA-0D28-A27D-4A0A-B42E132B18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DE8D0ADA-50B4-B3A8-F82D-C7D04ADBE5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E03F92-5C51-4EF3-9FE3-2AB404094834}" type="slidenum">
              <a:rPr lang="vi-VN" smtClean="0"/>
              <a:t>‹#›</a:t>
            </a:fld>
            <a:endParaRPr lang="vi-VN"/>
          </a:p>
        </p:txBody>
      </p:sp>
    </p:spTree>
    <p:extLst>
      <p:ext uri="{BB962C8B-B14F-4D97-AF65-F5344CB8AC3E}">
        <p14:creationId xmlns:p14="http://schemas.microsoft.com/office/powerpoint/2010/main" val="1252921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mehunk.com/product/open-shop-ecommerce-theme/"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OdzIQgQd9vY&amp;&amp;ab_channel=RANAsVFX" TargetMode="External"/><Relationship Id="rId2" Type="http://schemas.openxmlformats.org/officeDocument/2006/relationships/hyperlink" Target="https://www.hostinger.vn/huong-dan/cach-chen-google-map-vao-wordpress" TargetMode="External"/><Relationship Id="rId1" Type="http://schemas.openxmlformats.org/officeDocument/2006/relationships/slideLayout" Target="../slideLayouts/slideLayout2.xml"/><Relationship Id="rId6" Type="http://schemas.openxmlformats.org/officeDocument/2006/relationships/hyperlink" Target="https://www.wpbeginner.com/wp-tutorials/how-to-add-google-maps-in-wordpress/" TargetMode="External"/><Relationship Id="rId5" Type="http://schemas.openxmlformats.org/officeDocument/2006/relationships/hyperlink" Target="https://storemapper.com/blog/add-google-map-to-wordpress/" TargetMode="External"/><Relationship Id="rId4" Type="http://schemas.openxmlformats.org/officeDocument/2006/relationships/hyperlink" Target="https://www.matbao.net/tin-tuc/bat-mi-cach-chen-google-maps-vao-website-wordpress-93861.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google.com/translate/docs" TargetMode="External"/><Relationship Id="rId2" Type="http://schemas.openxmlformats.org/officeDocument/2006/relationships/hyperlink" Target="https://cloud.google.com/?hl=v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zoho.com/mail/zohomail-pricing.html?src=zmail" TargetMode="External"/><Relationship Id="rId2" Type="http://schemas.openxmlformats.org/officeDocument/2006/relationships/hyperlink" Target="https://www.zoho.com/vi/mail/help/zohomail-plugin-for-wordpress.html" TargetMode="External"/><Relationship Id="rId1" Type="http://schemas.openxmlformats.org/officeDocument/2006/relationships/slideLayout" Target="../slideLayouts/slideLayout2.xml"/><Relationship Id="rId4" Type="http://schemas.openxmlformats.org/officeDocument/2006/relationships/hyperlink" Target="https://www.youtube.com/watch?v=jQcfgoESwyk"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sKNaHMJYMyQ&amp;t=61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si=nmuB7BJY6Toe00e0&amp;fbclid=IwAR3SynQIt9azHV-fAsr-k4kZCOKx0Ec84-_yAzpxj8eCjXqNZHLtra-1Z08&amp;v=oxYdQcDRiYY&amp;feature=youtu.b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nalytics.google.com/analytics/academy/" TargetMode="External"/><Relationship Id="rId2" Type="http://schemas.openxmlformats.org/officeDocument/2006/relationships/hyperlink" Target="https://marketingplatform.google.com/about/tag-manager/" TargetMode="External"/><Relationship Id="rId1" Type="http://schemas.openxmlformats.org/officeDocument/2006/relationships/slideLayout" Target="../slideLayouts/slideLayout2.xml"/><Relationship Id="rId4" Type="http://schemas.openxmlformats.org/officeDocument/2006/relationships/hyperlink" Target="https://www.youtube.com/watch?v=8QqIPdrAAHE&amp;t=355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google.com/recaptcha/abou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Mprw-MYaRxs&amp;&amp;ab_channel=WPConcern" TargetMode="External"/><Relationship Id="rId2" Type="http://schemas.openxmlformats.org/officeDocument/2006/relationships/hyperlink" Target="https://muatheme.com/huong-dan-dang-ky-va-tao-google-recaptcha-v2-v3-api-key/" TargetMode="External"/><Relationship Id="rId1" Type="http://schemas.openxmlformats.org/officeDocument/2006/relationships/slideLayout" Target="../slideLayouts/slideLayout2.xml"/><Relationship Id="rId5" Type="http://schemas.openxmlformats.org/officeDocument/2006/relationships/hyperlink" Target="https://vietnix.vn/su-dung-recaptcha-tren-wordpress/?gad_source=1&amp;gclid=Cj0KCQjw8J6wBhDXARIsAPo7QA-nPO8Rif_I9HqwSBJzQKhQsqFBCFeSOw3FlOStpcdqgukquqioEKMaAjIpEALw_wcB" TargetMode="External"/><Relationship Id="rId4" Type="http://schemas.openxmlformats.org/officeDocument/2006/relationships/hyperlink" Target="https://secure.wphackedhelp.com/blog/install-recaptcha-wordpres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S_w3T3a2EN4&amp;&amp;ab_channel=PayPalDeveloper" TargetMode="External"/><Relationship Id="rId2" Type="http://schemas.openxmlformats.org/officeDocument/2006/relationships/hyperlink" Target="https://www.cloudways.com/blog/paypal-for-woocommerc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vietnix.vn/tich-hop-paypal-vao-wordpress/?gad_source=1&amp;gclid=Cj0KCQjw8J6wBhDXARIsAPo7QA_n_IsXDGv0w4wucE7Q4lNXbunB5GFQ-h2nGLY6Y9hJYz6CWPfxByIaAlqLEALw_wcB" TargetMode="External"/><Relationship Id="rId2" Type="http://schemas.openxmlformats.org/officeDocument/2006/relationships/hyperlink" Target="https://www.youtube.com/watch?v=1emJCk9y3G4" TargetMode="External"/><Relationship Id="rId1" Type="http://schemas.openxmlformats.org/officeDocument/2006/relationships/slideLayout" Target="../slideLayouts/slideLayout2.xml"/><Relationship Id="rId5" Type="http://schemas.openxmlformats.org/officeDocument/2006/relationships/hyperlink" Target="https://www.matbao.net/tin-tuc/top-9-plugin-wordpress-tich-hop-thanh-toan-paypal-de-dang-cho-website-103956.html" TargetMode="External"/><Relationship Id="rId4" Type="http://schemas.openxmlformats.org/officeDocument/2006/relationships/hyperlink" Target="https://www.inmotionhosting.com/support/edu/wordpress/plugins/paypal/?utm_medium=cpc&amp;utm_source=google&amp;utm_term=&amp;utm_campaign=Dedi+2024+Performance+Max&amp;hsa_acc=8307215010&amp;hsa_cam=21114932322&amp;hsa_grp=&amp;hsa_ad=&amp;hsa_src=x&amp;hsa_tgt=&amp;hsa_kw=&amp;hsa_mt=&amp;hsa_net=adwords&amp;hsa_ver=3&amp;gad_source=1&amp;gclid=Cj0KCQjw8J6wBhDXARIsAPo7QA9XsgdCtVhu08Ck97tLlPyA8XNjxyhShIUgL-IYQhI9qM_ZZw9UPCoaAsvbEALw_wcB"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zoho.com/vi/salesiq/live-chat-softwar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COMMERCE LEADERS – Trang thương mại điện tử Edustore | VTC Academy">
            <a:extLst>
              <a:ext uri="{FF2B5EF4-FFF2-40B4-BE49-F238E27FC236}">
                <a16:creationId xmlns:a16="http://schemas.microsoft.com/office/drawing/2014/main" id="{3135D732-A75B-1B7E-B893-DE8A2371814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5685" b="100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C6D197-87E9-5445-E8CD-7E7D3BC8938E}"/>
              </a:ext>
            </a:extLst>
          </p:cNvPr>
          <p:cNvSpPr txBox="1"/>
          <p:nvPr/>
        </p:nvSpPr>
        <p:spPr>
          <a:xfrm>
            <a:off x="1520891" y="428819"/>
            <a:ext cx="8849697"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BÁO CÁO BÀI TẬP LỚN MÔN NHẬP MÔN ĐIỆN TOÁN ĐÁM MÂY</a:t>
            </a:r>
            <a:endParaRPr lang="vi-V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7416220-4A86-15F4-4FD8-4509B8B445BE}"/>
              </a:ext>
            </a:extLst>
          </p:cNvPr>
          <p:cNvSpPr txBox="1"/>
          <p:nvPr/>
        </p:nvSpPr>
        <p:spPr>
          <a:xfrm>
            <a:off x="880965" y="1350046"/>
            <a:ext cx="10430069"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ĐỀ TÀI: XÂY DỰNG WEBSITE BÁN HÀNG TRÊN SÀN THƯƠNG MẠI ĐIỆN TỬ</a:t>
            </a:r>
            <a:endParaRPr lang="vi-VN" sz="4000" b="1"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51856B6C-CE79-8BEB-CAF3-6C9E88CB920D}"/>
              </a:ext>
            </a:extLst>
          </p:cNvPr>
          <p:cNvGrpSpPr/>
          <p:nvPr/>
        </p:nvGrpSpPr>
        <p:grpSpPr>
          <a:xfrm>
            <a:off x="2631233" y="3001869"/>
            <a:ext cx="5463073" cy="369332"/>
            <a:chOff x="2631233" y="2872411"/>
            <a:chExt cx="5463073" cy="369332"/>
          </a:xfrm>
        </p:grpSpPr>
        <p:sp>
          <p:nvSpPr>
            <p:cNvPr id="7" name="TextBox 6">
              <a:extLst>
                <a:ext uri="{FF2B5EF4-FFF2-40B4-BE49-F238E27FC236}">
                  <a16:creationId xmlns:a16="http://schemas.microsoft.com/office/drawing/2014/main" id="{A0F28EBB-75BF-5DA0-57C9-0B3ED59CD638}"/>
                </a:ext>
              </a:extLst>
            </p:cNvPr>
            <p:cNvSpPr txBox="1"/>
            <p:nvPr/>
          </p:nvSpPr>
          <p:spPr>
            <a:xfrm>
              <a:off x="2631233" y="2872411"/>
              <a:ext cx="2575249" cy="369332"/>
            </a:xfrm>
            <a:prstGeom prst="rect">
              <a:avLst/>
            </a:prstGeom>
            <a:noFill/>
          </p:spPr>
          <p:txBody>
            <a:bodyPr wrap="square" rtlCol="0">
              <a:spAutoFit/>
            </a:bodyPr>
            <a:lstStyle/>
            <a:p>
              <a:r>
                <a:rPr lang="en-US" b="1" i="1" dirty="0" err="1">
                  <a:latin typeface="Times New Roman" panose="02020603050405020304" pitchFamily="18" charset="0"/>
                  <a:cs typeface="Times New Roman" panose="02020603050405020304" pitchFamily="18" charset="0"/>
                </a:rPr>
                <a:t>Giảng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viên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hướng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dẫn</a:t>
              </a:r>
              <a:r>
                <a:rPr lang="en-US" b="1" i="1" dirty="0">
                  <a:latin typeface="Times New Roman" panose="02020603050405020304" pitchFamily="18" charset="0"/>
                  <a:cs typeface="Times New Roman" panose="02020603050405020304" pitchFamily="18" charset="0"/>
                </a:rPr>
                <a:t>:</a:t>
              </a:r>
              <a:endParaRPr lang="vi-VN" b="1"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DF3096-E34D-DBE9-5CBB-6AD2B4D357F2}"/>
                </a:ext>
              </a:extLst>
            </p:cNvPr>
            <p:cNvSpPr txBox="1"/>
            <p:nvPr/>
          </p:nvSpPr>
          <p:spPr>
            <a:xfrm>
              <a:off x="5108510" y="2872411"/>
              <a:ext cx="2985796" cy="369332"/>
            </a:xfrm>
            <a:prstGeom prst="rect">
              <a:avLst/>
            </a:prstGeom>
            <a:noFill/>
          </p:spPr>
          <p:txBody>
            <a:bodyPr wrap="square" rtlCol="0">
              <a:spAutoFit/>
            </a:bodyPr>
            <a:lstStyle/>
            <a:p>
              <a:r>
                <a:rPr lang="en-US" b="1" i="1" dirty="0" err="1">
                  <a:latin typeface="Times New Roman" panose="02020603050405020304" pitchFamily="18" charset="0"/>
                  <a:cs typeface="Times New Roman" panose="02020603050405020304" pitchFamily="18" charset="0"/>
                </a:rPr>
                <a:t>ThS</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Đỗ</a:t>
              </a:r>
              <a:r>
                <a:rPr lang="en-US" b="1" i="1" dirty="0">
                  <a:latin typeface="Times New Roman" panose="02020603050405020304" pitchFamily="18" charset="0"/>
                  <a:cs typeface="Times New Roman" panose="02020603050405020304" pitchFamily="18" charset="0"/>
                </a:rPr>
                <a:t> Oanh </a:t>
              </a:r>
              <a:r>
                <a:rPr lang="en-US" b="1" i="1" dirty="0" err="1">
                  <a:latin typeface="Times New Roman" panose="02020603050405020304" pitchFamily="18" charset="0"/>
                  <a:cs typeface="Times New Roman" panose="02020603050405020304" pitchFamily="18" charset="0"/>
                </a:rPr>
                <a:t>Cường</a:t>
              </a:r>
              <a:endParaRPr lang="vi-VN" b="1" i="1"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F6D07B40-89B5-34F6-DC05-F20B5992DB88}"/>
              </a:ext>
            </a:extLst>
          </p:cNvPr>
          <p:cNvGrpSpPr/>
          <p:nvPr/>
        </p:nvGrpSpPr>
        <p:grpSpPr>
          <a:xfrm>
            <a:off x="2631233" y="3526591"/>
            <a:ext cx="6671387" cy="1650323"/>
            <a:chOff x="2631233" y="3256003"/>
            <a:chExt cx="6671387" cy="1650323"/>
          </a:xfrm>
        </p:grpSpPr>
        <p:sp>
          <p:nvSpPr>
            <p:cNvPr id="9" name="TextBox 8">
              <a:extLst>
                <a:ext uri="{FF2B5EF4-FFF2-40B4-BE49-F238E27FC236}">
                  <a16:creationId xmlns:a16="http://schemas.microsoft.com/office/drawing/2014/main" id="{CDA054AF-EA57-743E-0B1C-3B96407CAB49}"/>
                </a:ext>
              </a:extLst>
            </p:cNvPr>
            <p:cNvSpPr txBox="1"/>
            <p:nvPr/>
          </p:nvSpPr>
          <p:spPr>
            <a:xfrm>
              <a:off x="2631233" y="3256003"/>
              <a:ext cx="23793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Thành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88ED736-E5C6-453E-0246-BFAA2705101A}"/>
                </a:ext>
              </a:extLst>
            </p:cNvPr>
            <p:cNvSpPr txBox="1"/>
            <p:nvPr/>
          </p:nvSpPr>
          <p:spPr>
            <a:xfrm>
              <a:off x="5206482" y="3428998"/>
              <a:ext cx="4096138" cy="1477328"/>
            </a:xfrm>
            <a:prstGeom prst="rect">
              <a:avLst/>
            </a:prstGeom>
            <a:noFill/>
          </p:spPr>
          <p:txBody>
            <a:bodyPr wrap="square" rtlCol="0">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Nguyễn Đức Anh - 2151163664</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Nguyễn Ngọc Bách - 2151163668</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Trương Quốc Bảo - 2151163669</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Lê Mạnh Duy - 2151163677</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Phùng Bảo Lâm - </a:t>
              </a:r>
              <a:endParaRPr lang="vi-V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117390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3. Domain</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477328"/>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Cloudflare là một công ty cung cấp dịch vụ mạng và bảo mật web. Nền tảng của Cloudflare giúp tăng cường hiệu suất và bảo mật của trang web bằng cách định tuyến lưu lượng truy cập qua hệ thống mạng phân tán của họ. Đồng thời, Cloudflare cung cấp các tính năng bảo mật mạnh mẽ như chống tấn công DDoS, bảo vệ chống bot và lọc spam. Bằng cách sử dụng Cloudflare, người dùng có thể tối ưu hóa tốc độ tải trang, tăng cường khả năng sẵn sàng hoạt động của trang web và bảo vệ dữ liệu trực tuyến</a:t>
            </a:r>
            <a:endParaRPr lang="vi-VN" dirty="0"/>
          </a:p>
        </p:txBody>
      </p:sp>
      <p:pic>
        <p:nvPicPr>
          <p:cNvPr id="4098" name="Picture 2">
            <a:extLst>
              <a:ext uri="{FF2B5EF4-FFF2-40B4-BE49-F238E27FC236}">
                <a16:creationId xmlns:a16="http://schemas.microsoft.com/office/drawing/2014/main" id="{7AB7ABA1-4ABE-B244-7177-993C85A46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6" y="3142596"/>
            <a:ext cx="980611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34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18. </a:t>
            </a:r>
            <a:r>
              <a:rPr lang="vi-VN" sz="1800" i="0" u="none" strike="noStrike" dirty="0">
                <a:solidFill>
                  <a:srgbClr val="000000"/>
                </a:solidFill>
                <a:effectLst/>
                <a:latin typeface="Times New Roman" panose="02020603050405020304" pitchFamily="18" charset="0"/>
              </a:rPr>
              <a:t>Cloudinary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1: Đăng ký tài khoản cloudinary</a:t>
            </a:r>
          </a:p>
        </p:txBody>
      </p:sp>
      <p:pic>
        <p:nvPicPr>
          <p:cNvPr id="39940" name="Picture 4">
            <a:extLst>
              <a:ext uri="{FF2B5EF4-FFF2-40B4-BE49-F238E27FC236}">
                <a16:creationId xmlns:a16="http://schemas.microsoft.com/office/drawing/2014/main" id="{42371A7B-E394-97E0-1158-B6AFD7608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109787"/>
            <a:ext cx="573405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8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18. </a:t>
            </a:r>
            <a:r>
              <a:rPr lang="vi-VN" sz="1800" i="0" u="none" strike="noStrike" dirty="0">
                <a:solidFill>
                  <a:srgbClr val="000000"/>
                </a:solidFill>
                <a:effectLst/>
                <a:latin typeface="Times New Roman" panose="02020603050405020304" pitchFamily="18" charset="0"/>
              </a:rPr>
              <a:t>Cloudinary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2: Tải plugin Cloudinary trên Wordpress</a:t>
            </a:r>
          </a:p>
        </p:txBody>
      </p:sp>
      <p:pic>
        <p:nvPicPr>
          <p:cNvPr id="40962" name="Picture 2">
            <a:extLst>
              <a:ext uri="{FF2B5EF4-FFF2-40B4-BE49-F238E27FC236}">
                <a16:creationId xmlns:a16="http://schemas.microsoft.com/office/drawing/2014/main" id="{3D75ED03-6743-4FFA-2C35-658444A70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69" y="2034600"/>
            <a:ext cx="6496561" cy="296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415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18. </a:t>
            </a:r>
            <a:r>
              <a:rPr lang="vi-VN" sz="1800" i="0" u="none" strike="noStrike" dirty="0">
                <a:solidFill>
                  <a:srgbClr val="000000"/>
                </a:solidFill>
                <a:effectLst/>
                <a:latin typeface="Times New Roman" panose="02020603050405020304" pitchFamily="18" charset="0"/>
              </a:rPr>
              <a:t>Cloudinary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4493725" cy="92333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3: Truy cập vào tài khoản cloudinay, lấy authenization của Cloudinary vào plugin</a:t>
            </a:r>
          </a:p>
        </p:txBody>
      </p:sp>
      <p:pic>
        <p:nvPicPr>
          <p:cNvPr id="41986" name="Picture 2">
            <a:extLst>
              <a:ext uri="{FF2B5EF4-FFF2-40B4-BE49-F238E27FC236}">
                <a16:creationId xmlns:a16="http://schemas.microsoft.com/office/drawing/2014/main" id="{0263488C-1DE7-8CAE-953C-8C03591E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443" y="1198478"/>
            <a:ext cx="5734050" cy="2188469"/>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a:extLst>
              <a:ext uri="{FF2B5EF4-FFF2-40B4-BE49-F238E27FC236}">
                <a16:creationId xmlns:a16="http://schemas.microsoft.com/office/drawing/2014/main" id="{AF24B974-6E20-D760-2B21-BC8947E92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443" y="3471332"/>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996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18. </a:t>
            </a:r>
            <a:r>
              <a:rPr lang="vi-VN" sz="1800" i="0" u="none" strike="noStrike" dirty="0">
                <a:solidFill>
                  <a:srgbClr val="000000"/>
                </a:solidFill>
                <a:effectLst/>
                <a:latin typeface="Times New Roman" panose="02020603050405020304" pitchFamily="18" charset="0"/>
              </a:rPr>
              <a:t>Cloudinary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9433594"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4: Cloudinary sẽ tự động sync các ảnh trong mục media lên và thống kê tỷ lệ tối ưu hóa</a:t>
            </a:r>
          </a:p>
        </p:txBody>
      </p:sp>
      <p:pic>
        <p:nvPicPr>
          <p:cNvPr id="43010" name="Picture 2">
            <a:extLst>
              <a:ext uri="{FF2B5EF4-FFF2-40B4-BE49-F238E27FC236}">
                <a16:creationId xmlns:a16="http://schemas.microsoft.com/office/drawing/2014/main" id="{FB7AE865-5ACE-6DD3-CA5A-6E904408D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241950"/>
            <a:ext cx="57340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83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en-US" dirty="0">
                <a:latin typeface="Aptos" panose="020B0004020202020204" pitchFamily="34" charset="0"/>
                <a:cs typeface="Times New Roman" panose="02020603050405020304" pitchFamily="18" charset="0"/>
              </a:rPr>
              <a:t>19. </a:t>
            </a:r>
            <a:r>
              <a:rPr lang="vi-VN" sz="1800" i="0" u="none" strike="noStrike" dirty="0">
                <a:solidFill>
                  <a:srgbClr val="000000"/>
                </a:solidFill>
                <a:effectLst/>
                <a:latin typeface="Times New Roman" panose="02020603050405020304" pitchFamily="18" charset="0"/>
              </a:rPr>
              <a:t>Zoho social</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9433594" cy="120032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Zoho Social là một công cụ quản lý truyền thông được phát triển bởi Zoho. Zoho Social cung cấp cho các doanh nghiệp và nhà tiếp thi một nền tảng quản lý và tối ưu hóa hoạt động truyền thông xã hội. Zoho social liên kết với mọi hình thức mạng xã hội phổ biến như Facebook, TikTok, Instagram, X, Linkedln</a:t>
            </a:r>
          </a:p>
        </p:txBody>
      </p:sp>
    </p:spTree>
    <p:extLst>
      <p:ext uri="{BB962C8B-B14F-4D97-AF65-F5344CB8AC3E}">
        <p14:creationId xmlns:p14="http://schemas.microsoft.com/office/powerpoint/2010/main" val="1054825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en-US" dirty="0">
                <a:latin typeface="Aptos" panose="020B0004020202020204" pitchFamily="34" charset="0"/>
                <a:cs typeface="Times New Roman" panose="02020603050405020304" pitchFamily="18" charset="0"/>
              </a:rPr>
              <a:t>19. </a:t>
            </a:r>
            <a:r>
              <a:rPr lang="vi-VN" sz="1800" i="0" u="none" strike="noStrike" dirty="0">
                <a:solidFill>
                  <a:srgbClr val="000000"/>
                </a:solidFill>
                <a:effectLst/>
                <a:latin typeface="Times New Roman" panose="02020603050405020304" pitchFamily="18" charset="0"/>
              </a:rPr>
              <a:t>Zoho social</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9433594"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1: Đăng ký tài khoản Zoho Social và truy cập vào nó.</a:t>
            </a:r>
          </a:p>
        </p:txBody>
      </p:sp>
      <p:pic>
        <p:nvPicPr>
          <p:cNvPr id="44034" name="Picture 2">
            <a:extLst>
              <a:ext uri="{FF2B5EF4-FFF2-40B4-BE49-F238E27FC236}">
                <a16:creationId xmlns:a16="http://schemas.microsoft.com/office/drawing/2014/main" id="{E51F2798-E89A-87B8-354C-31B63C129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241283"/>
            <a:ext cx="57340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969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en-US" dirty="0">
                <a:latin typeface="Aptos" panose="020B0004020202020204" pitchFamily="34" charset="0"/>
                <a:cs typeface="Times New Roman" panose="02020603050405020304" pitchFamily="18" charset="0"/>
              </a:rPr>
              <a:t>19. </a:t>
            </a:r>
            <a:r>
              <a:rPr lang="vi-VN" sz="1800" i="0" u="none" strike="noStrike" dirty="0">
                <a:solidFill>
                  <a:srgbClr val="000000"/>
                </a:solidFill>
                <a:effectLst/>
                <a:latin typeface="Times New Roman" panose="02020603050405020304" pitchFamily="18" charset="0"/>
              </a:rPr>
              <a:t>Zoho social</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3536647" cy="120032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2: Tạo trang sẵn cho các trang mạng truyền thông xã hội để liên kết (vui lòng làm theo chỉ dẫn của các trang mạng)</a:t>
            </a:r>
          </a:p>
        </p:txBody>
      </p:sp>
      <p:pic>
        <p:nvPicPr>
          <p:cNvPr id="45058" name="Picture 2">
            <a:extLst>
              <a:ext uri="{FF2B5EF4-FFF2-40B4-BE49-F238E27FC236}">
                <a16:creationId xmlns:a16="http://schemas.microsoft.com/office/drawing/2014/main" id="{3AE1CBAA-FDC4-7E50-EB52-6E04E54CF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358" y="1182221"/>
            <a:ext cx="5734050" cy="2364132"/>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DA2ED989-81DE-49D7-966A-2764847D2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358" y="3546353"/>
            <a:ext cx="57340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743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en-US" dirty="0">
                <a:latin typeface="Aptos" panose="020B0004020202020204" pitchFamily="34" charset="0"/>
                <a:cs typeface="Times New Roman" panose="02020603050405020304" pitchFamily="18" charset="0"/>
              </a:rPr>
              <a:t>19. </a:t>
            </a:r>
            <a:r>
              <a:rPr lang="vi-VN" sz="1800" i="0" u="none" strike="noStrike" dirty="0">
                <a:solidFill>
                  <a:srgbClr val="000000"/>
                </a:solidFill>
                <a:effectLst/>
                <a:latin typeface="Times New Roman" panose="02020603050405020304" pitchFamily="18" charset="0"/>
              </a:rPr>
              <a:t>Zoho social</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3: Truy cập vào Zoho Social, và liên kết với trang đã tạo</a:t>
            </a:r>
          </a:p>
        </p:txBody>
      </p:sp>
      <p:pic>
        <p:nvPicPr>
          <p:cNvPr id="46082" name="Picture 2">
            <a:extLst>
              <a:ext uri="{FF2B5EF4-FFF2-40B4-BE49-F238E27FC236}">
                <a16:creationId xmlns:a16="http://schemas.microsoft.com/office/drawing/2014/main" id="{BC1BCC6A-57A4-ADC2-240A-7DF9DC48E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310427"/>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1720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13932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BigQuery là một công cụ cực kỳ mạnh mẽ của google cloud cho phép. BigQuery được thiết kế để làm việc với dữ liệu lớn, Nó sử dụng mô hình lưu trữ không gian đám mây, giúp tối ưu hóa việc truy vấn và phân phối dữ liệu trên các nguồn tài nguyên phân tán. BigQuery có thể sử dụng vào nhiều mục đích khác nhau như phân tích dữ liệu, hay học máy.</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Coupler.io là một công cụ cung cấp các chức năng trích xuất dữ liệu, phân tích dữ liệu và tự động hóa toàn diện. Nó cung cấp các công cụ và tính năng cho phép bạn thu thập dữ liệu từ hơn nhiều ứng dụng khác nhau, tổ chức dữ liệu trong giao diện quen thuộc, và tạo bảng điều khiển với các chỉ số đã được định nghĩa trước. </a:t>
            </a:r>
            <a:endParaRPr lang="vi-VN" sz="1800" b="0" i="0" u="none" strike="noStrike" dirty="0">
              <a:solidFill>
                <a:srgbClr val="1F1F1F"/>
              </a:solidFill>
              <a:effectLst/>
              <a:latin typeface="Arial" panose="020B0604020202020204" pitchFamily="34" charset="0"/>
            </a:endParaRP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Bằng cách sử dụng Coupler.io, bạn có thể làm cho dữ liệu trở nên sẵn sàng cho phân tích và báo cáo một cách dễ dàng và hiệu quả hơn.</a:t>
            </a:r>
          </a:p>
        </p:txBody>
      </p:sp>
    </p:spTree>
    <p:extLst>
      <p:ext uri="{BB962C8B-B14F-4D97-AF65-F5344CB8AC3E}">
        <p14:creationId xmlns:p14="http://schemas.microsoft.com/office/powerpoint/2010/main" val="1306313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1: Đăng ký tài khoản Couplier.io</a:t>
            </a:r>
          </a:p>
        </p:txBody>
      </p:sp>
      <p:pic>
        <p:nvPicPr>
          <p:cNvPr id="49154" name="Picture 2">
            <a:extLst>
              <a:ext uri="{FF2B5EF4-FFF2-40B4-BE49-F238E27FC236}">
                <a16:creationId xmlns:a16="http://schemas.microsoft.com/office/drawing/2014/main" id="{CB02FE31-1E0B-79C2-64B2-5E96A925C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109787"/>
            <a:ext cx="573405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1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4. Xây dựng website</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Tìm kiếm themes</a:t>
            </a:r>
            <a:endParaRPr lang="vi-VN" dirty="0"/>
          </a:p>
        </p:txBody>
      </p:sp>
      <p:pic>
        <p:nvPicPr>
          <p:cNvPr id="5122" name="Picture 2">
            <a:extLst>
              <a:ext uri="{FF2B5EF4-FFF2-40B4-BE49-F238E27FC236}">
                <a16:creationId xmlns:a16="http://schemas.microsoft.com/office/drawing/2014/main" id="{B87F52B5-38BF-65CD-F326-75746C101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69" y="1937136"/>
            <a:ext cx="6297580" cy="2809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FF1C65-76FC-B44A-2A10-AA49780A8835}"/>
              </a:ext>
            </a:extLst>
          </p:cNvPr>
          <p:cNvSpPr txBox="1"/>
          <p:nvPr/>
        </p:nvSpPr>
        <p:spPr>
          <a:xfrm>
            <a:off x="753275" y="4833009"/>
            <a:ext cx="7821558" cy="369332"/>
          </a:xfrm>
          <a:prstGeom prst="rect">
            <a:avLst/>
          </a:prstGeom>
          <a:noFill/>
        </p:spPr>
        <p:txBody>
          <a:bodyPr wrap="square">
            <a:spAutoFit/>
          </a:bodyPr>
          <a:lstStyle/>
          <a:p>
            <a:r>
              <a:rPr lang="vi-VN" sz="1800" b="0" i="0" u="none" strike="noStrike" dirty="0">
                <a:solidFill>
                  <a:srgbClr val="000000"/>
                </a:solidFill>
                <a:effectLst/>
                <a:latin typeface="Times New Roman" panose="02020603050405020304" pitchFamily="18" charset="0"/>
              </a:rPr>
              <a:t>Nguồn</a:t>
            </a:r>
            <a:r>
              <a:rPr lang="fr-FR" sz="1800" b="0" i="0" u="none" strike="noStrike" dirty="0">
                <a:solidFill>
                  <a:srgbClr val="000000"/>
                </a:solidFill>
                <a:effectLst/>
                <a:latin typeface="Times New Roman" panose="02020603050405020304" pitchFamily="18" charset="0"/>
              </a:rPr>
              <a:t>: </a:t>
            </a:r>
            <a:r>
              <a:rPr lang="fr-FR" sz="1800" b="0" i="0" u="sng" strike="noStrike" dirty="0">
                <a:solidFill>
                  <a:srgbClr val="1155CC"/>
                </a:solidFill>
                <a:effectLst/>
                <a:latin typeface="Times New Roman" panose="02020603050405020304" pitchFamily="18" charset="0"/>
                <a:hlinkClick r:id="rId3"/>
              </a:rPr>
              <a:t>https://themehunk.com/product/open-shop-ecommerce-theme/</a:t>
            </a:r>
            <a:endParaRPr lang="vi-VN" dirty="0"/>
          </a:p>
        </p:txBody>
      </p:sp>
    </p:spTree>
    <p:extLst>
      <p:ext uri="{BB962C8B-B14F-4D97-AF65-F5344CB8AC3E}">
        <p14:creationId xmlns:p14="http://schemas.microsoft.com/office/powerpoint/2010/main" val="37626218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2: Trong trang quản lý của Couplier.io, tạo một liên kết mới</a:t>
            </a:r>
          </a:p>
        </p:txBody>
      </p:sp>
      <p:pic>
        <p:nvPicPr>
          <p:cNvPr id="50180" name="Picture 4">
            <a:extLst>
              <a:ext uri="{FF2B5EF4-FFF2-40B4-BE49-F238E27FC236}">
                <a16:creationId xmlns:a16="http://schemas.microsoft.com/office/drawing/2014/main" id="{3741A26C-0BA8-037D-1DEA-E099DEE5C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1919420"/>
            <a:ext cx="57340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787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3: Cài đặt nguồn đầu vào và đầu xuất ra cho dữ liệu cần truy xuất</a:t>
            </a:r>
          </a:p>
        </p:txBody>
      </p:sp>
      <p:pic>
        <p:nvPicPr>
          <p:cNvPr id="47110" name="Picture 6">
            <a:extLst>
              <a:ext uri="{FF2B5EF4-FFF2-40B4-BE49-F238E27FC236}">
                <a16:creationId xmlns:a16="http://schemas.microsoft.com/office/drawing/2014/main" id="{92905B85-C64E-F4A5-AFCA-FBF291382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242" y="2114550"/>
            <a:ext cx="56197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13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4: Thực hiện lần lượt các bước setup của bước Extract Data</a:t>
            </a:r>
          </a:p>
        </p:txBody>
      </p:sp>
      <p:pic>
        <p:nvPicPr>
          <p:cNvPr id="48130" name="Picture 2">
            <a:extLst>
              <a:ext uri="{FF2B5EF4-FFF2-40B4-BE49-F238E27FC236}">
                <a16:creationId xmlns:a16="http://schemas.microsoft.com/office/drawing/2014/main" id="{37D840D5-4024-69FE-40FE-C5E989E90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510402"/>
            <a:ext cx="57340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a:extLst>
              <a:ext uri="{FF2B5EF4-FFF2-40B4-BE49-F238E27FC236}">
                <a16:creationId xmlns:a16="http://schemas.microsoft.com/office/drawing/2014/main" id="{577562D3-6B38-54F6-14C9-3CB822183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497" y="2491352"/>
            <a:ext cx="57340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4712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Dữ liệu sẽ được truy xuất và biến đổi một cách tự động</a:t>
            </a:r>
          </a:p>
        </p:txBody>
      </p:sp>
      <p:pic>
        <p:nvPicPr>
          <p:cNvPr id="51204" name="Picture 4">
            <a:extLst>
              <a:ext uri="{FF2B5EF4-FFF2-40B4-BE49-F238E27FC236}">
                <a16:creationId xmlns:a16="http://schemas.microsoft.com/office/drawing/2014/main" id="{CA8D0B4C-FA09-40E5-B364-603476FEF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114550"/>
            <a:ext cx="5734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967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800" b="0" i="0" u="none" strike="noStrike" dirty="0" err="1">
                <a:solidFill>
                  <a:srgbClr val="1F1F1F"/>
                </a:solidFill>
                <a:effectLst/>
                <a:latin typeface="Times New Roman" panose="02020603050405020304" pitchFamily="18" charset="0"/>
              </a:rPr>
              <a:t>Bước</a:t>
            </a:r>
            <a:r>
              <a:rPr lang="en-US" sz="1800" b="0" i="0" u="none" strike="noStrike" dirty="0">
                <a:solidFill>
                  <a:srgbClr val="1F1F1F"/>
                </a:solidFill>
                <a:effectLst/>
                <a:latin typeface="Times New Roman" panose="02020603050405020304" pitchFamily="18" charset="0"/>
              </a:rPr>
              <a:t> 5: </a:t>
            </a:r>
            <a:r>
              <a:rPr lang="en-US" sz="1800" b="0" i="0" u="none" strike="noStrike" dirty="0" err="1">
                <a:solidFill>
                  <a:srgbClr val="1F1F1F"/>
                </a:solidFill>
                <a:effectLst/>
                <a:latin typeface="Times New Roman" panose="02020603050405020304" pitchFamily="18" charset="0"/>
              </a:rPr>
              <a:t>Thực</a:t>
            </a:r>
            <a:r>
              <a:rPr lang="en-US" sz="1800" b="0" i="0" u="none" strike="noStrike" dirty="0">
                <a:solidFill>
                  <a:srgbClr val="1F1F1F"/>
                </a:solidFill>
                <a:effectLst/>
                <a:latin typeface="Times New Roman" panose="02020603050405020304" pitchFamily="18" charset="0"/>
              </a:rPr>
              <a:t> </a:t>
            </a:r>
            <a:r>
              <a:rPr lang="en-US" sz="1800" b="0" i="0" u="none" strike="noStrike" dirty="0" err="1">
                <a:solidFill>
                  <a:srgbClr val="1F1F1F"/>
                </a:solidFill>
                <a:effectLst/>
                <a:latin typeface="Times New Roman" panose="02020603050405020304" pitchFamily="18" charset="0"/>
              </a:rPr>
              <a:t>hiện</a:t>
            </a:r>
            <a:r>
              <a:rPr lang="en-US" sz="1800" b="0" i="0" u="none" strike="noStrike" dirty="0">
                <a:solidFill>
                  <a:srgbClr val="1F1F1F"/>
                </a:solidFill>
                <a:effectLst/>
                <a:latin typeface="Times New Roman" panose="02020603050405020304" pitchFamily="18" charset="0"/>
              </a:rPr>
              <a:t> </a:t>
            </a:r>
            <a:r>
              <a:rPr lang="en-US" sz="1800" b="0" i="0" u="none" strike="noStrike" dirty="0" err="1">
                <a:solidFill>
                  <a:srgbClr val="1F1F1F"/>
                </a:solidFill>
                <a:effectLst/>
                <a:latin typeface="Times New Roman" panose="02020603050405020304" pitchFamily="18" charset="0"/>
              </a:rPr>
              <a:t>các</a:t>
            </a:r>
            <a:r>
              <a:rPr lang="en-US" sz="1800" b="0" i="0" u="none" strike="noStrike" dirty="0">
                <a:solidFill>
                  <a:srgbClr val="1F1F1F"/>
                </a:solidFill>
                <a:effectLst/>
                <a:latin typeface="Times New Roman" panose="02020603050405020304" pitchFamily="18" charset="0"/>
              </a:rPr>
              <a:t> set up </a:t>
            </a:r>
            <a:r>
              <a:rPr lang="en-US" sz="1800" b="0" i="0" u="none" strike="noStrike" dirty="0" err="1">
                <a:solidFill>
                  <a:srgbClr val="1F1F1F"/>
                </a:solidFill>
                <a:effectLst/>
                <a:latin typeface="Times New Roman" panose="02020603050405020304" pitchFamily="18" charset="0"/>
              </a:rPr>
              <a:t>trong</a:t>
            </a:r>
            <a:r>
              <a:rPr lang="en-US" sz="1800" b="0" i="0" u="none" strike="noStrike" dirty="0">
                <a:solidFill>
                  <a:srgbClr val="1F1F1F"/>
                </a:solidFill>
                <a:effectLst/>
                <a:latin typeface="Times New Roman" panose="02020603050405020304" pitchFamily="18" charset="0"/>
              </a:rPr>
              <a:t> manage data</a:t>
            </a:r>
            <a:endParaRPr lang="vi-VN" sz="1800" b="0" i="0" u="none" strike="noStrike" dirty="0">
              <a:solidFill>
                <a:srgbClr val="1F1F1F"/>
              </a:solidFill>
              <a:effectLst/>
              <a:latin typeface="Times New Roman" panose="02020603050405020304" pitchFamily="18" charset="0"/>
            </a:endParaRPr>
          </a:p>
        </p:txBody>
      </p:sp>
      <p:pic>
        <p:nvPicPr>
          <p:cNvPr id="52226" name="Picture 2">
            <a:extLst>
              <a:ext uri="{FF2B5EF4-FFF2-40B4-BE49-F238E27FC236}">
                <a16:creationId xmlns:a16="http://schemas.microsoft.com/office/drawing/2014/main" id="{77BB8AC0-07FD-092F-6732-8810F850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310427"/>
            <a:ext cx="57340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3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6: Thiết lập thời gian biểu để data sẽ được cập nhật trong BigQuery</a:t>
            </a:r>
          </a:p>
        </p:txBody>
      </p:sp>
      <p:pic>
        <p:nvPicPr>
          <p:cNvPr id="53250" name="Picture 2">
            <a:extLst>
              <a:ext uri="{FF2B5EF4-FFF2-40B4-BE49-F238E27FC236}">
                <a16:creationId xmlns:a16="http://schemas.microsoft.com/office/drawing/2014/main" id="{B3CE9C64-C957-ABA3-D6FC-AEF86C057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109787"/>
            <a:ext cx="573405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66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Kết quả khi dữ liệu được chuyển vào BigQuery</a:t>
            </a:r>
          </a:p>
        </p:txBody>
      </p:sp>
      <p:pic>
        <p:nvPicPr>
          <p:cNvPr id="54274" name="Picture 2">
            <a:extLst>
              <a:ext uri="{FF2B5EF4-FFF2-40B4-BE49-F238E27FC236}">
                <a16:creationId xmlns:a16="http://schemas.microsoft.com/office/drawing/2014/main" id="{17CC2D26-68F3-7A6B-4E0D-51E748084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114550"/>
            <a:ext cx="5734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562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20. </a:t>
            </a:r>
            <a:r>
              <a:rPr lang="vi-VN" sz="1800" i="0" u="none" strike="noStrike" dirty="0">
                <a:solidFill>
                  <a:srgbClr val="000000"/>
                </a:solidFill>
                <a:effectLst/>
                <a:latin typeface="Times New Roman" panose="02020603050405020304" pitchFamily="18" charset="0"/>
              </a:rPr>
              <a:t>Tích hợp Google BigQuery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715137" cy="923330"/>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Lưu ý: tại bước 4 và 5, nếu bạn chưa liên kết trang Woocomerce và tài khoản Google Cloud, bạn sẽ phải thực hiện bước liên kết tại đó.</a:t>
            </a:r>
          </a:p>
          <a:p>
            <a:pPr marL="285750" indent="-285750">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Tài liệu tham khảo: </a:t>
            </a:r>
            <a:r>
              <a:rPr lang="vi-VN" sz="1800" b="0" i="0" u="sng" dirty="0">
                <a:solidFill>
                  <a:srgbClr val="0000FF"/>
                </a:solidFill>
                <a:effectLst/>
                <a:latin typeface="Times New Roman" panose="02020603050405020304" pitchFamily="18" charset="0"/>
              </a:rPr>
              <a:t>https://www.youtube.com/watch?v=EsfCKmPToRw&amp;t=78s</a:t>
            </a:r>
            <a:endParaRPr lang="vi-VN" sz="1800" b="0" i="0" u="none" strike="noStrike" dirty="0">
              <a:solidFill>
                <a:srgbClr val="1F1F1F"/>
              </a:solidFill>
              <a:effectLst/>
              <a:latin typeface="Times New Roman" panose="02020603050405020304" pitchFamily="18" charset="0"/>
            </a:endParaRPr>
          </a:p>
        </p:txBody>
      </p:sp>
    </p:spTree>
    <p:extLst>
      <p:ext uri="{BB962C8B-B14F-4D97-AF65-F5344CB8AC3E}">
        <p14:creationId xmlns:p14="http://schemas.microsoft.com/office/powerpoint/2010/main" val="361966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31647"/>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21.</a:t>
            </a:r>
            <a:r>
              <a:rPr lang="vi-VN" sz="1800" i="0" u="none" strike="noStrike" dirty="0">
                <a:solidFill>
                  <a:srgbClr val="000000"/>
                </a:solidFill>
                <a:effectLst/>
                <a:latin typeface="Times New Roman" panose="02020603050405020304" pitchFamily="18" charset="0"/>
              </a:rPr>
              <a:t>  Chi phí xây dựng trang web</a:t>
            </a:r>
            <a:endParaRPr lang="vi-VN"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688381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2" y="382559"/>
            <a:ext cx="8127309" cy="646331"/>
          </a:xfrm>
          <a:prstGeom prst="rect">
            <a:avLst/>
          </a:prstGeom>
          <a:noFill/>
        </p:spPr>
        <p:txBody>
          <a:bodyPr wrap="square" rtlCol="0">
            <a:spAutoFit/>
          </a:bodyPr>
          <a:lstStyle/>
          <a:p>
            <a:pPr defTabSz="1837944">
              <a:spcAft>
                <a:spcPts val="600"/>
              </a:spcAft>
            </a:pPr>
            <a:r>
              <a:rPr lang="en-US" sz="3600" b="1" kern="1200" dirty="0">
                <a:solidFill>
                  <a:schemeClr val="tx1"/>
                </a:solidFill>
                <a:ea typeface="+mn-ea"/>
                <a:cs typeface="+mn-cs"/>
              </a:rPr>
              <a:t>IV.</a:t>
            </a:r>
            <a:r>
              <a:rPr lang="vi-VN" sz="3600" b="1" i="0" u="none" strike="noStrike" dirty="0">
                <a:solidFill>
                  <a:srgbClr val="000000"/>
                </a:solidFill>
                <a:effectLst/>
              </a:rPr>
              <a:t> Kết luận và hướng phát triển</a:t>
            </a:r>
            <a:endParaRPr lang="vi-VN" sz="3600" b="1" dirty="0"/>
          </a:p>
        </p:txBody>
      </p:sp>
    </p:spTree>
    <p:extLst>
      <p:ext uri="{BB962C8B-B14F-4D97-AF65-F5344CB8AC3E}">
        <p14:creationId xmlns:p14="http://schemas.microsoft.com/office/powerpoint/2010/main" val="189382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4. Xây dựng website</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Tải lên themes, import demo data và thiết kế Woocommerce</a:t>
            </a:r>
            <a:endParaRPr lang="vi-VN" dirty="0"/>
          </a:p>
        </p:txBody>
      </p:sp>
      <p:pic>
        <p:nvPicPr>
          <p:cNvPr id="6146" name="Picture 2">
            <a:extLst>
              <a:ext uri="{FF2B5EF4-FFF2-40B4-BE49-F238E27FC236}">
                <a16:creationId xmlns:a16="http://schemas.microsoft.com/office/drawing/2014/main" id="{FFE110EC-DD71-BBBB-033E-5AF769D8C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254201"/>
            <a:ext cx="57340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431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C8AA547-C9BB-43C7-C940-89E35AFBE1DF}"/>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kern="1200">
                <a:solidFill>
                  <a:schemeClr val="tx1"/>
                </a:solidFill>
                <a:latin typeface="+mj-lt"/>
                <a:ea typeface="+mj-ea"/>
                <a:cs typeface="+mj-cs"/>
              </a:rPr>
              <a:t>CẢM ƠN THẦY CÔ VÀ CÁC BẠN ĐÃ LẮNG NGHE</a:t>
            </a:r>
          </a:p>
        </p:txBody>
      </p:sp>
      <p:sp>
        <p:nvSpPr>
          <p:cNvPr id="32" name="Rectangle 3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426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200329"/>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Là một tập hợp các dịch vụ và giao diện lập trình ứng dụng (API) do Google cung cấp để tương tác với dữ liệu và chức năng của Google Maps. API này cho phép các nhà phát triển tích hợp các tính năng của Google Maps vào ứng dụng của họ, bao gồm hiển thị bản đồ, tìm kiếm địa điểm, xem thông tin vị trí, tính toán tuyến đường, và nhiều chức năng khác.</a:t>
            </a:r>
            <a:endParaRPr lang="vi-VN" dirty="0"/>
          </a:p>
        </p:txBody>
      </p:sp>
      <p:pic>
        <p:nvPicPr>
          <p:cNvPr id="7170" name="Picture 2">
            <a:extLst>
              <a:ext uri="{FF2B5EF4-FFF2-40B4-BE49-F238E27FC236}">
                <a16:creationId xmlns:a16="http://schemas.microsoft.com/office/drawing/2014/main" id="{0D145858-F939-3B4B-4419-A36E185BD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95" y="2835096"/>
            <a:ext cx="5734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970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200329"/>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Đăng nhập vào trang admin dashboard của WordPress và chuyển đến tab "Plugins" › "Add New". Sử dụng thanh tìm kiếm để tìm và cài đặt plugin "WP Go Maps (formerly WP Google Maps)". Kích hoạt plugin bằng cách nhấp vào nút "Activate". Sau đó, tab "Maps" sẽ xuất hiện trên trang dashboard. Nhấp vào đó để truy cập vào trang giới thiệu của plugin. </a:t>
            </a:r>
            <a:endParaRPr lang="vi-VN" dirty="0"/>
          </a:p>
        </p:txBody>
      </p:sp>
      <p:pic>
        <p:nvPicPr>
          <p:cNvPr id="8194" name="Picture 2">
            <a:extLst>
              <a:ext uri="{FF2B5EF4-FFF2-40B4-BE49-F238E27FC236}">
                <a16:creationId xmlns:a16="http://schemas.microsoft.com/office/drawing/2014/main" id="{FD12EBD2-7D9D-5343-BC56-0767D5F11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801822"/>
            <a:ext cx="8890108" cy="354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28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Tích hợp các API cần thiết.</a:t>
            </a:r>
            <a:endParaRPr lang="vi-VN" dirty="0"/>
          </a:p>
        </p:txBody>
      </p:sp>
      <p:pic>
        <p:nvPicPr>
          <p:cNvPr id="9218" name="Picture 2">
            <a:extLst>
              <a:ext uri="{FF2B5EF4-FFF2-40B4-BE49-F238E27FC236}">
                <a16:creationId xmlns:a16="http://schemas.microsoft.com/office/drawing/2014/main" id="{65DEBB0C-32A8-69B1-A8B4-4F1661EBD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27" y="2015043"/>
            <a:ext cx="7363104"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1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Tạo API Keys</a:t>
            </a:r>
            <a:endParaRPr lang="vi-VN" dirty="0"/>
          </a:p>
        </p:txBody>
      </p:sp>
      <p:pic>
        <p:nvPicPr>
          <p:cNvPr id="10242" name="Picture 2">
            <a:extLst>
              <a:ext uri="{FF2B5EF4-FFF2-40B4-BE49-F238E27FC236}">
                <a16:creationId xmlns:a16="http://schemas.microsoft.com/office/drawing/2014/main" id="{B7F779FD-948F-9101-4F64-1E6FCFCC6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034600"/>
            <a:ext cx="57340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2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646331"/>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B4: Sau khi hoàn thành các bước trên, bạn sẽ nhận được API key từ Google. Quay lại trang dashboard của WordPress và dán API key vào ô yêu cầu trong plugin WP Google Maps.</a:t>
            </a:r>
            <a:endParaRPr lang="vi-VN" dirty="0"/>
          </a:p>
        </p:txBody>
      </p:sp>
      <p:pic>
        <p:nvPicPr>
          <p:cNvPr id="11266" name="Picture 2">
            <a:extLst>
              <a:ext uri="{FF2B5EF4-FFF2-40B4-BE49-F238E27FC236}">
                <a16:creationId xmlns:a16="http://schemas.microsoft.com/office/drawing/2014/main" id="{26F8DA9C-1B62-F097-835D-47C7043C0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311599"/>
            <a:ext cx="8969598" cy="257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75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646331"/>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B5: Nhấp vào nút "Edit" bên dưới tên bản đồ để chỉnh sửa bản đồ. Trong trang cấu hình bản đồ, bạn có thể đặt tên cho bản đồ, điều chỉnh kích thước và zoom, chọn loại bản đồ, và thêm đánh dấu vị trí trên bản đồ.</a:t>
            </a:r>
            <a:endParaRPr lang="vi-VN" dirty="0"/>
          </a:p>
        </p:txBody>
      </p:sp>
      <p:pic>
        <p:nvPicPr>
          <p:cNvPr id="12290" name="Picture 2">
            <a:extLst>
              <a:ext uri="{FF2B5EF4-FFF2-40B4-BE49-F238E27FC236}">
                <a16:creationId xmlns:a16="http://schemas.microsoft.com/office/drawing/2014/main" id="{6A509907-FD0D-A012-7EEF-5ABDC1E2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778" y="2311599"/>
            <a:ext cx="8744034" cy="387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5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923330"/>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B6: Để nhúng Google Map vào trang web, bạn có thể sử dụng shortcode của bản đồ. Để lấy shortcode, vào tab "Maps" và tìm bản đồ tương ứng. Bên cạnh tên bản đồ, bạn sẽ thấy mã shortcode của nó. Sao chép mã shortcode này và dán vào bất kỳ nơi nào trên trang web của bạn mà bạn muốn hiển thị bản đồ.</a:t>
            </a:r>
            <a:endParaRPr lang="vi-VN" dirty="0"/>
          </a:p>
        </p:txBody>
      </p:sp>
      <p:pic>
        <p:nvPicPr>
          <p:cNvPr id="13314" name="Picture 2">
            <a:extLst>
              <a:ext uri="{FF2B5EF4-FFF2-40B4-BE49-F238E27FC236}">
                <a16:creationId xmlns:a16="http://schemas.microsoft.com/office/drawing/2014/main" id="{9D46E00C-ABCA-E464-D169-6FB827105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6" y="2682825"/>
            <a:ext cx="9992777" cy="184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7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18" b="1" kern="1200" dirty="0" err="1">
                <a:solidFill>
                  <a:schemeClr val="tx1"/>
                </a:solidFill>
              </a:rPr>
              <a:t>Nội</a:t>
            </a:r>
            <a:r>
              <a:rPr lang="en-US" sz="3618" b="1" kern="1200" dirty="0">
                <a:solidFill>
                  <a:schemeClr val="tx1"/>
                </a:solidFill>
              </a:rPr>
              <a:t> dung </a:t>
            </a:r>
            <a:r>
              <a:rPr lang="en-US" sz="3618" b="1" kern="1200" dirty="0" err="1">
                <a:solidFill>
                  <a:schemeClr val="tx1"/>
                </a:solidFill>
              </a:rPr>
              <a:t>chính</a:t>
            </a:r>
            <a:endParaRPr lang="vi-VN" b="1" dirty="0"/>
          </a:p>
        </p:txBody>
      </p:sp>
      <p:grpSp>
        <p:nvGrpSpPr>
          <p:cNvPr id="9" name="Group 8">
            <a:extLst>
              <a:ext uri="{FF2B5EF4-FFF2-40B4-BE49-F238E27FC236}">
                <a16:creationId xmlns:a16="http://schemas.microsoft.com/office/drawing/2014/main" id="{B249DA30-9B78-5EF3-AA52-005A4548314F}"/>
              </a:ext>
            </a:extLst>
          </p:cNvPr>
          <p:cNvGrpSpPr/>
          <p:nvPr/>
        </p:nvGrpSpPr>
        <p:grpSpPr>
          <a:xfrm>
            <a:off x="3169314" y="1182221"/>
            <a:ext cx="7853800" cy="3682538"/>
            <a:chOff x="3870847" y="1731262"/>
            <a:chExt cx="7853800" cy="3682538"/>
          </a:xfrm>
        </p:grpSpPr>
        <p:sp>
          <p:nvSpPr>
            <p:cNvPr id="5" name="TextBox 4">
              <a:extLst>
                <a:ext uri="{FF2B5EF4-FFF2-40B4-BE49-F238E27FC236}">
                  <a16:creationId xmlns:a16="http://schemas.microsoft.com/office/drawing/2014/main" id="{438CEDAF-B786-8A93-9C4A-2D3A01BD3706}"/>
                </a:ext>
              </a:extLst>
            </p:cNvPr>
            <p:cNvSpPr txBox="1"/>
            <p:nvPr/>
          </p:nvSpPr>
          <p:spPr>
            <a:xfrm>
              <a:off x="3870847" y="1731262"/>
              <a:ext cx="5394936" cy="649088"/>
            </a:xfrm>
            <a:prstGeom prst="rect">
              <a:avLst/>
            </a:prstGeom>
            <a:noFill/>
          </p:spPr>
          <p:txBody>
            <a:bodyPr wrap="square" rtlCol="0">
              <a:spAutoFit/>
            </a:bodyPr>
            <a:lstStyle/>
            <a:p>
              <a:pPr defTabSz="1837944">
                <a:spcAft>
                  <a:spcPts val="600"/>
                </a:spcAft>
              </a:pPr>
              <a:r>
                <a:rPr lang="en-US" sz="3618" kern="1200" dirty="0">
                  <a:solidFill>
                    <a:schemeClr val="tx1"/>
                  </a:solidFill>
                  <a:latin typeface="+mn-lt"/>
                  <a:ea typeface="+mn-ea"/>
                  <a:cs typeface="+mn-cs"/>
                </a:rPr>
                <a:t>1. </a:t>
              </a:r>
              <a:r>
                <a:rPr lang="en-US" sz="3618" kern="1200" dirty="0" err="1">
                  <a:solidFill>
                    <a:schemeClr val="tx1"/>
                  </a:solidFill>
                  <a:latin typeface="+mn-lt"/>
                  <a:ea typeface="+mn-ea"/>
                  <a:cs typeface="+mn-cs"/>
                </a:rPr>
                <a:t>Giới</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thiệu</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đề</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tài</a:t>
              </a:r>
              <a:endParaRPr lang="vi-VN" dirty="0"/>
            </a:p>
          </p:txBody>
        </p:sp>
        <p:sp>
          <p:nvSpPr>
            <p:cNvPr id="6" name="TextBox 5">
              <a:extLst>
                <a:ext uri="{FF2B5EF4-FFF2-40B4-BE49-F238E27FC236}">
                  <a16:creationId xmlns:a16="http://schemas.microsoft.com/office/drawing/2014/main" id="{722F6386-38FA-0FF1-FA0D-D888BD2244E6}"/>
                </a:ext>
              </a:extLst>
            </p:cNvPr>
            <p:cNvSpPr txBox="1"/>
            <p:nvPr/>
          </p:nvSpPr>
          <p:spPr>
            <a:xfrm>
              <a:off x="4406036" y="2715728"/>
              <a:ext cx="5394936" cy="649088"/>
            </a:xfrm>
            <a:prstGeom prst="rect">
              <a:avLst/>
            </a:prstGeom>
            <a:noFill/>
          </p:spPr>
          <p:txBody>
            <a:bodyPr wrap="square" rtlCol="0">
              <a:spAutoFit/>
            </a:bodyPr>
            <a:lstStyle/>
            <a:p>
              <a:pPr defTabSz="1837944">
                <a:spcAft>
                  <a:spcPts val="600"/>
                </a:spcAft>
              </a:pPr>
              <a:r>
                <a:rPr lang="en-US" sz="3618" kern="1200" dirty="0">
                  <a:solidFill>
                    <a:schemeClr val="tx1"/>
                  </a:solidFill>
                  <a:latin typeface="+mn-lt"/>
                  <a:ea typeface="+mn-ea"/>
                  <a:cs typeface="+mn-cs"/>
                </a:rPr>
                <a:t>2. </a:t>
              </a:r>
              <a:r>
                <a:rPr lang="en-US" sz="3618" kern="1200" dirty="0" err="1">
                  <a:solidFill>
                    <a:schemeClr val="tx1"/>
                  </a:solidFill>
                  <a:latin typeface="+mn-lt"/>
                  <a:ea typeface="+mn-ea"/>
                  <a:cs typeface="+mn-cs"/>
                </a:rPr>
                <a:t>Phân</a:t>
              </a:r>
              <a:r>
                <a:rPr lang="en-US" sz="3618" kern="1200" dirty="0">
                  <a:solidFill>
                    <a:schemeClr val="tx1"/>
                  </a:solidFill>
                  <a:latin typeface="+mn-lt"/>
                  <a:ea typeface="+mn-ea"/>
                  <a:cs typeface="+mn-cs"/>
                </a:rPr>
                <a:t> chia </a:t>
              </a:r>
              <a:r>
                <a:rPr lang="en-US" sz="3618" kern="1200" dirty="0" err="1">
                  <a:solidFill>
                    <a:schemeClr val="tx1"/>
                  </a:solidFill>
                  <a:latin typeface="+mn-lt"/>
                  <a:ea typeface="+mn-ea"/>
                  <a:cs typeface="+mn-cs"/>
                </a:rPr>
                <a:t>công</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việc</a:t>
              </a:r>
              <a:endParaRPr lang="vi-VN" dirty="0"/>
            </a:p>
          </p:txBody>
        </p:sp>
        <p:sp>
          <p:nvSpPr>
            <p:cNvPr id="7" name="TextBox 6">
              <a:extLst>
                <a:ext uri="{FF2B5EF4-FFF2-40B4-BE49-F238E27FC236}">
                  <a16:creationId xmlns:a16="http://schemas.microsoft.com/office/drawing/2014/main" id="{B33CFD77-4D08-3EB7-1150-F2022430CED7}"/>
                </a:ext>
              </a:extLst>
            </p:cNvPr>
            <p:cNvSpPr txBox="1"/>
            <p:nvPr/>
          </p:nvSpPr>
          <p:spPr>
            <a:xfrm>
              <a:off x="4985777" y="3740220"/>
              <a:ext cx="6738870" cy="649088"/>
            </a:xfrm>
            <a:prstGeom prst="rect">
              <a:avLst/>
            </a:prstGeom>
            <a:noFill/>
          </p:spPr>
          <p:txBody>
            <a:bodyPr wrap="square" rtlCol="0">
              <a:spAutoFit/>
            </a:bodyPr>
            <a:lstStyle/>
            <a:p>
              <a:pPr defTabSz="1837944">
                <a:spcAft>
                  <a:spcPts val="600"/>
                </a:spcAft>
              </a:pPr>
              <a:r>
                <a:rPr lang="en-US" sz="3618" kern="1200" dirty="0">
                  <a:solidFill>
                    <a:schemeClr val="tx1"/>
                  </a:solidFill>
                  <a:latin typeface="+mn-lt"/>
                  <a:ea typeface="+mn-ea"/>
                  <a:cs typeface="+mn-cs"/>
                </a:rPr>
                <a:t>3. Xây dựng và demo hệ thống</a:t>
              </a:r>
              <a:endParaRPr lang="vi-VN" dirty="0"/>
            </a:p>
          </p:txBody>
        </p:sp>
        <p:sp>
          <p:nvSpPr>
            <p:cNvPr id="8" name="TextBox 7">
              <a:extLst>
                <a:ext uri="{FF2B5EF4-FFF2-40B4-BE49-F238E27FC236}">
                  <a16:creationId xmlns:a16="http://schemas.microsoft.com/office/drawing/2014/main" id="{3DB1549C-A4D0-778A-9B5F-BCB817BA8D49}"/>
                </a:ext>
              </a:extLst>
            </p:cNvPr>
            <p:cNvSpPr txBox="1"/>
            <p:nvPr/>
          </p:nvSpPr>
          <p:spPr>
            <a:xfrm>
              <a:off x="5530765" y="4764712"/>
              <a:ext cx="6193881" cy="649088"/>
            </a:xfrm>
            <a:prstGeom prst="rect">
              <a:avLst/>
            </a:prstGeom>
            <a:noFill/>
          </p:spPr>
          <p:txBody>
            <a:bodyPr wrap="square" rtlCol="0">
              <a:spAutoFit/>
            </a:bodyPr>
            <a:lstStyle/>
            <a:p>
              <a:pPr defTabSz="1837944">
                <a:spcAft>
                  <a:spcPts val="600"/>
                </a:spcAft>
              </a:pPr>
              <a:r>
                <a:rPr lang="en-US" sz="3618" kern="1200" dirty="0">
                  <a:solidFill>
                    <a:schemeClr val="tx1"/>
                  </a:solidFill>
                  <a:latin typeface="+mn-lt"/>
                  <a:ea typeface="+mn-ea"/>
                  <a:cs typeface="+mn-cs"/>
                </a:rPr>
                <a:t>4. </a:t>
              </a:r>
              <a:r>
                <a:rPr lang="en-US" sz="3618" kern="1200" dirty="0" err="1">
                  <a:solidFill>
                    <a:schemeClr val="tx1"/>
                  </a:solidFill>
                  <a:latin typeface="+mn-lt"/>
                  <a:ea typeface="+mn-ea"/>
                  <a:cs typeface="+mn-cs"/>
                </a:rPr>
                <a:t>Kết</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luận</a:t>
              </a:r>
              <a:r>
                <a:rPr lang="en-US" sz="3618" kern="1200" dirty="0">
                  <a:solidFill>
                    <a:schemeClr val="tx1"/>
                  </a:solidFill>
                  <a:latin typeface="+mn-lt"/>
                  <a:ea typeface="+mn-ea"/>
                  <a:cs typeface="+mn-cs"/>
                </a:rPr>
                <a:t> và </a:t>
              </a:r>
              <a:r>
                <a:rPr lang="en-US" sz="3618" kern="1200" dirty="0" err="1">
                  <a:solidFill>
                    <a:schemeClr val="tx1"/>
                  </a:solidFill>
                  <a:latin typeface="+mn-lt"/>
                  <a:ea typeface="+mn-ea"/>
                  <a:cs typeface="+mn-cs"/>
                </a:rPr>
                <a:t>hướng</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phát</a:t>
              </a:r>
              <a:r>
                <a:rPr lang="en-US" sz="3618" kern="1200" dirty="0">
                  <a:solidFill>
                    <a:schemeClr val="tx1"/>
                  </a:solidFill>
                  <a:latin typeface="+mn-lt"/>
                  <a:ea typeface="+mn-ea"/>
                  <a:cs typeface="+mn-cs"/>
                </a:rPr>
                <a:t> </a:t>
              </a:r>
              <a:r>
                <a:rPr lang="en-US" sz="3618" kern="1200" dirty="0" err="1">
                  <a:solidFill>
                    <a:schemeClr val="tx1"/>
                  </a:solidFill>
                  <a:latin typeface="+mn-lt"/>
                  <a:ea typeface="+mn-ea"/>
                  <a:cs typeface="+mn-cs"/>
                </a:rPr>
                <a:t>triển</a:t>
              </a:r>
              <a:endParaRPr lang="vi-VN" dirty="0"/>
            </a:p>
          </p:txBody>
        </p:sp>
      </p:grpSp>
    </p:spTree>
    <p:extLst>
      <p:ext uri="{BB962C8B-B14F-4D97-AF65-F5344CB8AC3E}">
        <p14:creationId xmlns:p14="http://schemas.microsoft.com/office/powerpoint/2010/main" val="363305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5. Tích hợp Google Maps API</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754326"/>
          </a:xfrm>
          <a:prstGeom prst="rect">
            <a:avLst/>
          </a:prstGeom>
          <a:noFill/>
        </p:spPr>
        <p:txBody>
          <a:bodyPr wrap="square" rtlCol="0">
            <a:spAutoFit/>
          </a:bodyPr>
          <a:lstStyle/>
          <a:p>
            <a:pPr algn="just" rtl="0">
              <a:spcBef>
                <a:spcPts val="0"/>
              </a:spcBef>
              <a:spcAft>
                <a:spcPts val="0"/>
              </a:spcAft>
            </a:pPr>
            <a:r>
              <a:rPr lang="vi-VN" sz="1800" b="0" i="0" u="none" strike="noStrike" dirty="0">
                <a:solidFill>
                  <a:srgbClr val="000000"/>
                </a:solidFill>
                <a:effectLst/>
                <a:latin typeface="Times New Roman" panose="02020603050405020304" pitchFamily="18" charset="0"/>
              </a:rPr>
              <a:t>Source: </a:t>
            </a:r>
            <a:endParaRPr lang="vi-VN" b="0" dirty="0">
              <a:effectLst/>
            </a:endParaRPr>
          </a:p>
          <a:p>
            <a:pPr algn="just" rtl="0">
              <a:spcBef>
                <a:spcPts val="0"/>
              </a:spcBef>
              <a:spcAft>
                <a:spcPts val="0"/>
              </a:spcAft>
            </a:pPr>
            <a:r>
              <a:rPr lang="vi-VN" sz="1800" b="0" i="0" u="sng" strike="noStrike" dirty="0">
                <a:solidFill>
                  <a:srgbClr val="1155CC"/>
                </a:solidFill>
                <a:effectLst/>
                <a:latin typeface="Times New Roman" panose="02020603050405020304" pitchFamily="18" charset="0"/>
                <a:hlinkClick r:id="rId2"/>
              </a:rPr>
              <a:t>https://www.hostinger.vn/huong-dan/cach-chen-google-map-vao-wordpress</a:t>
            </a:r>
            <a:endParaRPr lang="vi-VN" b="0" dirty="0">
              <a:effectLst/>
            </a:endParaRPr>
          </a:p>
          <a:p>
            <a:pPr algn="just" rtl="0">
              <a:spcBef>
                <a:spcPts val="0"/>
              </a:spcBef>
              <a:spcAft>
                <a:spcPts val="0"/>
              </a:spcAft>
            </a:pPr>
            <a:r>
              <a:rPr lang="vi-VN" sz="1800" b="0" i="0" u="sng" strike="noStrike" dirty="0">
                <a:solidFill>
                  <a:srgbClr val="1155CC"/>
                </a:solidFill>
                <a:effectLst/>
                <a:latin typeface="Times New Roman" panose="02020603050405020304" pitchFamily="18" charset="0"/>
                <a:hlinkClick r:id="rId3"/>
              </a:rPr>
              <a:t>https://www.youtube.com/watch?v=OdzIQgQd9vY&amp;&amp;ab_channel=RANAsVFX</a:t>
            </a:r>
            <a:endParaRPr lang="vi-VN" b="0" dirty="0">
              <a:effectLst/>
            </a:endParaRPr>
          </a:p>
          <a:p>
            <a:pPr algn="just" rtl="0">
              <a:spcBef>
                <a:spcPts val="0"/>
              </a:spcBef>
              <a:spcAft>
                <a:spcPts val="0"/>
              </a:spcAft>
            </a:pPr>
            <a:r>
              <a:rPr lang="vi-VN" sz="1800" b="0" i="0" u="sng" strike="noStrike" dirty="0">
                <a:solidFill>
                  <a:srgbClr val="1155CC"/>
                </a:solidFill>
                <a:effectLst/>
                <a:latin typeface="Times New Roman" panose="02020603050405020304" pitchFamily="18" charset="0"/>
                <a:hlinkClick r:id="rId4"/>
              </a:rPr>
              <a:t>https://www.matbao.net/tin-tuc/bat-mi-cach-chen-google-maps-vao-website-wordpress-93861.html</a:t>
            </a:r>
            <a:r>
              <a:rPr lang="vi-VN" sz="1800" b="0" i="0" u="none" strike="noStrike" dirty="0">
                <a:solidFill>
                  <a:srgbClr val="000000"/>
                </a:solidFill>
                <a:effectLst/>
                <a:latin typeface="Times New Roman" panose="02020603050405020304" pitchFamily="18" charset="0"/>
                <a:hlinkClick r:id="rId4"/>
              </a:rPr>
              <a:t> </a:t>
            </a:r>
            <a:endParaRPr lang="vi-VN" b="0" dirty="0">
              <a:effectLst/>
            </a:endParaRPr>
          </a:p>
          <a:p>
            <a:pPr algn="just" rtl="0">
              <a:spcBef>
                <a:spcPts val="0"/>
              </a:spcBef>
              <a:spcAft>
                <a:spcPts val="0"/>
              </a:spcAft>
            </a:pPr>
            <a:r>
              <a:rPr lang="vi-VN" sz="1800" b="0" i="0" u="sng" strike="noStrike" dirty="0">
                <a:solidFill>
                  <a:srgbClr val="1155CC"/>
                </a:solidFill>
                <a:effectLst/>
                <a:latin typeface="Times New Roman" panose="02020603050405020304" pitchFamily="18" charset="0"/>
                <a:hlinkClick r:id="rId5"/>
              </a:rPr>
              <a:t>https://storemapper.com/blog/add-google-map-to-wordpress/</a:t>
            </a:r>
            <a:r>
              <a:rPr lang="vi-VN" sz="1800" b="0" i="0" u="none" strike="noStrike" dirty="0">
                <a:solidFill>
                  <a:srgbClr val="000000"/>
                </a:solidFill>
                <a:effectLst/>
                <a:latin typeface="Times New Roman" panose="02020603050405020304" pitchFamily="18" charset="0"/>
                <a:hlinkClick r:id="rId5"/>
              </a:rPr>
              <a:t> </a:t>
            </a:r>
            <a:endParaRPr lang="vi-VN" b="0" dirty="0">
              <a:effectLst/>
            </a:endParaRPr>
          </a:p>
          <a:p>
            <a:pPr algn="just" rtl="0">
              <a:spcBef>
                <a:spcPts val="0"/>
              </a:spcBef>
              <a:spcAft>
                <a:spcPts val="0"/>
              </a:spcAft>
            </a:pPr>
            <a:r>
              <a:rPr lang="vi-VN" sz="1800" b="0" i="0" u="sng" strike="noStrike" dirty="0">
                <a:solidFill>
                  <a:srgbClr val="1155CC"/>
                </a:solidFill>
                <a:effectLst/>
                <a:latin typeface="Times New Roman" panose="02020603050405020304" pitchFamily="18" charset="0"/>
                <a:hlinkClick r:id="rId6"/>
              </a:rPr>
              <a:t>https://www.wpbeginner.com/wp-tutorials/how-to-add-google-maps-in-wordpress/</a:t>
            </a:r>
            <a:r>
              <a:rPr lang="vi-VN" sz="1800" b="0" i="0" u="none" strike="noStrike" dirty="0">
                <a:solidFill>
                  <a:srgbClr val="000000"/>
                </a:solidFill>
                <a:effectLst/>
                <a:latin typeface="Times New Roman" panose="02020603050405020304" pitchFamily="18" charset="0"/>
                <a:hlinkClick r:id="rId6"/>
              </a:rPr>
              <a:t> </a:t>
            </a:r>
            <a:endParaRPr lang="vi-VN" b="0" dirty="0">
              <a:effectLst/>
            </a:endParaRPr>
          </a:p>
        </p:txBody>
      </p:sp>
    </p:spTree>
    <p:extLst>
      <p:ext uri="{BB962C8B-B14F-4D97-AF65-F5344CB8AC3E}">
        <p14:creationId xmlns:p14="http://schemas.microsoft.com/office/powerpoint/2010/main" val="182699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6. </a:t>
            </a:r>
            <a:r>
              <a:rPr lang="en-US" i="0" u="none" strike="noStrike" dirty="0">
                <a:solidFill>
                  <a:srgbClr val="000000"/>
                </a:solidFill>
                <a:effectLst/>
              </a:rPr>
              <a:t>Tích hợp Cloud Translation API</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200329"/>
          </a:xfrm>
          <a:prstGeom prst="rect">
            <a:avLst/>
          </a:prstGeom>
          <a:noFill/>
        </p:spPr>
        <p:txBody>
          <a:bodyPr wrap="square" rtlCol="0">
            <a:spAutoFit/>
          </a:bodyPr>
          <a:lstStyle/>
          <a:p>
            <a:pPr marL="285750" indent="-285750" algn="just" rtl="0">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Google Translate API là một dịch vụ cung cấp bởi Google, cho phép các nhà phát triển tích hợp khả năng dịch ngôn ngữ tự động vào các ứng dụng và trang web của họ. API này sử dụng công nghệ dịch máy tiên tiến của Google để cung cấp các dịch văn bản, câu, hoặc trang web từ một ngôn ngữ sang ngôn ngữ khác một cách tự động và nhanh chóng.</a:t>
            </a:r>
            <a:endParaRPr lang="vi-VN" b="0" dirty="0">
              <a:effectLst/>
              <a:latin typeface="+mj-lt"/>
            </a:endParaRPr>
          </a:p>
        </p:txBody>
      </p:sp>
      <p:pic>
        <p:nvPicPr>
          <p:cNvPr id="6" name="Picture 5">
            <a:extLst>
              <a:ext uri="{FF2B5EF4-FFF2-40B4-BE49-F238E27FC236}">
                <a16:creationId xmlns:a16="http://schemas.microsoft.com/office/drawing/2014/main" id="{86EAF949-D414-353D-21EE-DE2D59D980AB}"/>
              </a:ext>
            </a:extLst>
          </p:cNvPr>
          <p:cNvPicPr>
            <a:picLocks noChangeAspect="1"/>
          </p:cNvPicPr>
          <p:nvPr/>
        </p:nvPicPr>
        <p:blipFill>
          <a:blip r:embed="rId2"/>
          <a:stretch>
            <a:fillRect/>
          </a:stretch>
        </p:blipFill>
        <p:spPr>
          <a:xfrm>
            <a:off x="1067767" y="2865597"/>
            <a:ext cx="7707086" cy="3606884"/>
          </a:xfrm>
          <a:prstGeom prst="rect">
            <a:avLst/>
          </a:prstGeom>
        </p:spPr>
      </p:pic>
    </p:spTree>
    <p:extLst>
      <p:ext uri="{BB962C8B-B14F-4D97-AF65-F5344CB8AC3E}">
        <p14:creationId xmlns:p14="http://schemas.microsoft.com/office/powerpoint/2010/main" val="733911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6. </a:t>
            </a:r>
            <a:r>
              <a:rPr lang="en-US" i="0" u="none" strike="noStrike" dirty="0">
                <a:solidFill>
                  <a:srgbClr val="000000"/>
                </a:solidFill>
                <a:effectLst/>
              </a:rPr>
              <a:t>Tích hợp Cloud Translation API</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923330"/>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Đăng nhập vào trang admin dashboard của WordPress và chuyển đến tab "Plugins" › "Add New". Sử dụng thanh tìm kiếm để tìm và cài đặt plugin “Translatepress". Kích hoạt plugin bằng cách nhấp vào nút "Activate". </a:t>
            </a:r>
            <a:endParaRPr lang="vi-VN" dirty="0"/>
          </a:p>
        </p:txBody>
      </p:sp>
      <p:pic>
        <p:nvPicPr>
          <p:cNvPr id="7" name="Picture 6">
            <a:extLst>
              <a:ext uri="{FF2B5EF4-FFF2-40B4-BE49-F238E27FC236}">
                <a16:creationId xmlns:a16="http://schemas.microsoft.com/office/drawing/2014/main" id="{7AAB0C9A-0CF3-C76B-97FF-50568F99D640}"/>
              </a:ext>
            </a:extLst>
          </p:cNvPr>
          <p:cNvPicPr>
            <a:picLocks noChangeAspect="1"/>
          </p:cNvPicPr>
          <p:nvPr/>
        </p:nvPicPr>
        <p:blipFill>
          <a:blip r:embed="rId2"/>
          <a:stretch>
            <a:fillRect/>
          </a:stretch>
        </p:blipFill>
        <p:spPr>
          <a:xfrm>
            <a:off x="774095" y="2614079"/>
            <a:ext cx="10420899" cy="3285925"/>
          </a:xfrm>
          <a:prstGeom prst="rect">
            <a:avLst/>
          </a:prstGeom>
        </p:spPr>
      </p:pic>
    </p:spTree>
    <p:extLst>
      <p:ext uri="{BB962C8B-B14F-4D97-AF65-F5344CB8AC3E}">
        <p14:creationId xmlns:p14="http://schemas.microsoft.com/office/powerpoint/2010/main" val="1452915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6. </a:t>
            </a:r>
            <a:r>
              <a:rPr lang="en-US" i="0" u="none" strike="noStrike" dirty="0">
                <a:solidFill>
                  <a:srgbClr val="000000"/>
                </a:solidFill>
                <a:effectLst/>
              </a:rPr>
              <a:t>Tích hợp Cloud Translation API</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000000"/>
                </a:solidFill>
                <a:latin typeface="Times New Roman" panose="02020603050405020304" pitchFamily="18" charset="0"/>
              </a:rPr>
              <a:t>B</a:t>
            </a:r>
            <a:r>
              <a:rPr lang="en-US" dirty="0">
                <a:solidFill>
                  <a:srgbClr val="000000"/>
                </a:solidFill>
                <a:latin typeface="Times New Roman" panose="02020603050405020304" pitchFamily="18" charset="0"/>
              </a:rPr>
              <a:t>2: Tạo API key</a:t>
            </a:r>
            <a:endParaRPr lang="vi-VN" dirty="0"/>
          </a:p>
        </p:txBody>
      </p:sp>
      <p:pic>
        <p:nvPicPr>
          <p:cNvPr id="6" name="Picture 5">
            <a:extLst>
              <a:ext uri="{FF2B5EF4-FFF2-40B4-BE49-F238E27FC236}">
                <a16:creationId xmlns:a16="http://schemas.microsoft.com/office/drawing/2014/main" id="{89AFC039-741C-5061-044A-D59B8CFB229E}"/>
              </a:ext>
            </a:extLst>
          </p:cNvPr>
          <p:cNvPicPr>
            <a:picLocks noChangeAspect="1"/>
          </p:cNvPicPr>
          <p:nvPr/>
        </p:nvPicPr>
        <p:blipFill>
          <a:blip r:embed="rId2"/>
          <a:stretch>
            <a:fillRect/>
          </a:stretch>
        </p:blipFill>
        <p:spPr>
          <a:xfrm>
            <a:off x="879240" y="1954775"/>
            <a:ext cx="10030408" cy="4358763"/>
          </a:xfrm>
          <a:prstGeom prst="rect">
            <a:avLst/>
          </a:prstGeom>
        </p:spPr>
      </p:pic>
    </p:spTree>
    <p:extLst>
      <p:ext uri="{BB962C8B-B14F-4D97-AF65-F5344CB8AC3E}">
        <p14:creationId xmlns:p14="http://schemas.microsoft.com/office/powerpoint/2010/main" val="278365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6. </a:t>
            </a:r>
            <a:r>
              <a:rPr lang="en-US" i="0" u="none" strike="noStrike" dirty="0">
                <a:solidFill>
                  <a:srgbClr val="000000"/>
                </a:solidFill>
                <a:effectLst/>
              </a:rPr>
              <a:t>Tích hợp Cloud Translation API</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rPr>
              <a:t>B3: </a:t>
            </a:r>
            <a:r>
              <a:rPr lang="en-US" dirty="0" err="1">
                <a:solidFill>
                  <a:srgbClr val="000000"/>
                </a:solidFill>
                <a:latin typeface="Times New Roman" panose="02020603050405020304" pitchFamily="18" charset="0"/>
              </a:rPr>
              <a:t>Thiết</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lập</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các</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cài</a:t>
            </a:r>
            <a:r>
              <a:rPr lang="en-US" dirty="0">
                <a:solidFill>
                  <a:srgbClr val="000000"/>
                </a:solidFill>
                <a:latin typeface="Times New Roman" panose="02020603050405020304" pitchFamily="18" charset="0"/>
              </a:rPr>
              <a:t> </a:t>
            </a:r>
            <a:r>
              <a:rPr lang="en-US" dirty="0" err="1">
                <a:solidFill>
                  <a:srgbClr val="000000"/>
                </a:solidFill>
                <a:latin typeface="Times New Roman" panose="02020603050405020304" pitchFamily="18" charset="0"/>
              </a:rPr>
              <a:t>đặt</a:t>
            </a:r>
            <a:r>
              <a:rPr lang="en-US" dirty="0">
                <a:solidFill>
                  <a:srgbClr val="000000"/>
                </a:solidFill>
                <a:latin typeface="Times New Roman" panose="02020603050405020304" pitchFamily="18" charset="0"/>
              </a:rPr>
              <a:t> và </a:t>
            </a:r>
            <a:r>
              <a:rPr lang="en-US" dirty="0" err="1">
                <a:solidFill>
                  <a:srgbClr val="000000"/>
                </a:solidFill>
                <a:latin typeface="Times New Roman" panose="02020603050405020304" pitchFamily="18" charset="0"/>
              </a:rPr>
              <a:t>nhập</a:t>
            </a:r>
            <a:r>
              <a:rPr lang="en-US" dirty="0">
                <a:solidFill>
                  <a:srgbClr val="000000"/>
                </a:solidFill>
                <a:latin typeface="Times New Roman" panose="02020603050405020304" pitchFamily="18" charset="0"/>
              </a:rPr>
              <a:t> API key</a:t>
            </a:r>
            <a:endParaRPr lang="vi-VN" dirty="0"/>
          </a:p>
        </p:txBody>
      </p:sp>
      <p:pic>
        <p:nvPicPr>
          <p:cNvPr id="9" name="Picture 8">
            <a:extLst>
              <a:ext uri="{FF2B5EF4-FFF2-40B4-BE49-F238E27FC236}">
                <a16:creationId xmlns:a16="http://schemas.microsoft.com/office/drawing/2014/main" id="{7C327163-CCF1-B6DF-96E4-007F8F5C684E}"/>
              </a:ext>
            </a:extLst>
          </p:cNvPr>
          <p:cNvPicPr>
            <a:picLocks noChangeAspect="1"/>
          </p:cNvPicPr>
          <p:nvPr/>
        </p:nvPicPr>
        <p:blipFill>
          <a:blip r:embed="rId2"/>
          <a:stretch>
            <a:fillRect/>
          </a:stretch>
        </p:blipFill>
        <p:spPr>
          <a:xfrm>
            <a:off x="683996" y="2059863"/>
            <a:ext cx="9663654" cy="4229690"/>
          </a:xfrm>
          <a:prstGeom prst="rect">
            <a:avLst/>
          </a:prstGeom>
        </p:spPr>
      </p:pic>
    </p:spTree>
    <p:extLst>
      <p:ext uri="{BB962C8B-B14F-4D97-AF65-F5344CB8AC3E}">
        <p14:creationId xmlns:p14="http://schemas.microsoft.com/office/powerpoint/2010/main" val="15950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6. </a:t>
            </a:r>
            <a:r>
              <a:rPr lang="en-US" i="0" u="none" strike="noStrike" dirty="0">
                <a:solidFill>
                  <a:srgbClr val="000000"/>
                </a:solidFill>
                <a:effectLst/>
              </a:rPr>
              <a:t>Tích hợp Cloud Translation API</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754326"/>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Tài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liệu</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tham</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khảo</a:t>
            </a:r>
            <a:r>
              <a:rPr lang="en-US" dirty="0">
                <a:solidFill>
                  <a:srgbClr val="000000"/>
                </a:solidFill>
                <a:latin typeface="Times New Roman" panose="02020603050405020304" pitchFamily="18" charset="0"/>
                <a:cs typeface="Times New Roman" panose="02020603050405020304" pitchFamily="18" charset="0"/>
              </a:rPr>
              <a:t>: </a:t>
            </a:r>
            <a:endParaRPr lang="vi-VN" dirty="0">
              <a:solidFill>
                <a:srgbClr val="000000"/>
              </a:solidFill>
              <a:latin typeface="Times New Roman" panose="02020603050405020304" pitchFamily="18" charset="0"/>
              <a:cs typeface="Times New Roman" panose="02020603050405020304" pitchFamily="18" charset="0"/>
            </a:endParaRPr>
          </a:p>
          <a:p>
            <a:pPr marL="742950" lvl="1" indent="-285750" fontAlgn="base">
              <a:buFont typeface="Arial" panose="020B0604020202020204" pitchFamily="34" charset="0"/>
              <a:buChar char="•"/>
            </a:pPr>
            <a:r>
              <a:rPr lang="vi-VN" b="0" i="0" u="none" strike="noStrike" dirty="0">
                <a:solidFill>
                  <a:srgbClr val="000000"/>
                </a:solidFill>
                <a:effectLst/>
                <a:latin typeface="Times New Roman" panose="02020603050405020304" pitchFamily="18" charset="0"/>
                <a:cs typeface="Times New Roman" panose="02020603050405020304" pitchFamily="18" charset="0"/>
              </a:rPr>
              <a:t>Trang chủ của Google Cloud Platform: Trang chính thức của Google Cloud Platform cung cấp thông tin chi tiết về Google Translate API, cách sử dụng và tính phí: </a:t>
            </a:r>
            <a:r>
              <a:rPr lang="vi-VN" b="0" i="0" u="sng" strike="noStrike" dirty="0">
                <a:solidFill>
                  <a:srgbClr val="1155CC"/>
                </a:solidFill>
                <a:effectLst/>
                <a:latin typeface="Times New Roman" panose="02020603050405020304" pitchFamily="18" charset="0"/>
                <a:cs typeface="Times New Roman" panose="02020603050405020304" pitchFamily="18" charset="0"/>
                <a:hlinkClick r:id="rId2"/>
              </a:rPr>
              <a:t>Cloud Computing Services | Google Cloud</a:t>
            </a:r>
            <a:endParaRPr lang="vi-VN" b="0" i="0" u="none" strike="noStrike" dirty="0">
              <a:solidFill>
                <a:srgbClr val="000000"/>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b="0" i="0" u="none" strike="noStrike" dirty="0">
                <a:solidFill>
                  <a:srgbClr val="000000"/>
                </a:solidFill>
                <a:effectLst/>
                <a:latin typeface="Times New Roman" panose="02020603050405020304" pitchFamily="18" charset="0"/>
                <a:cs typeface="Times New Roman" panose="02020603050405020304" pitchFamily="18" charset="0"/>
              </a:rPr>
              <a:t>Tài liệu Hướng Dẫn Sử Dụng Google Translate API: Trang này cung cấp hướng dẫn cụ thể về cách sử dụng API, các yêu cầu và cách tính phí: </a:t>
            </a:r>
            <a:r>
              <a:rPr lang="vi-VN" b="0" i="0" u="sng" strike="noStrike" dirty="0">
                <a:solidFill>
                  <a:srgbClr val="1155CC"/>
                </a:solidFill>
                <a:effectLst/>
                <a:latin typeface="Times New Roman" panose="02020603050405020304" pitchFamily="18" charset="0"/>
                <a:cs typeface="Times New Roman" panose="02020603050405020304" pitchFamily="18" charset="0"/>
                <a:hlinkClick r:id="rId3"/>
              </a:rPr>
              <a:t>Cloud Translation documentation  |  Google Cloud</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80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1200329"/>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Zoho Mail cung cấp các tính năng quản lý email mạnh mẽ như gửi và nhận email, lưu trữ email, lịch, danh bạ, và nhiều tính năng khác. Giao diện người dùng của Zoho Mail được thiết kế thân thiện và dễ sử dụng, cho phép người dùng truy cập vào email từ bất kỳ thiết bị nào có kết nối internet.</a:t>
            </a:r>
            <a:endParaRPr lang="vi-VN" dirty="0"/>
          </a:p>
        </p:txBody>
      </p:sp>
      <p:pic>
        <p:nvPicPr>
          <p:cNvPr id="1026" name="Picture 2">
            <a:extLst>
              <a:ext uri="{FF2B5EF4-FFF2-40B4-BE49-F238E27FC236}">
                <a16:creationId xmlns:a16="http://schemas.microsoft.com/office/drawing/2014/main" id="{93C1ADD2-2412-69DC-06C1-9F14BFBFC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840685"/>
            <a:ext cx="5734050" cy="316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82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B1:Tiến hành cài đặt plugin Zoho Mail từ plugin của wordpress</a:t>
            </a:r>
            <a:endParaRPr lang="vi-VN" dirty="0"/>
          </a:p>
        </p:txBody>
      </p:sp>
      <p:pic>
        <p:nvPicPr>
          <p:cNvPr id="2050" name="Picture 2">
            <a:extLst>
              <a:ext uri="{FF2B5EF4-FFF2-40B4-BE49-F238E27FC236}">
                <a16:creationId xmlns:a16="http://schemas.microsoft.com/office/drawing/2014/main" id="{E70ABE3D-B417-5F83-3DE2-B850826F8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8" y="1978600"/>
            <a:ext cx="564832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86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a:t>
            </a:r>
            <a:r>
              <a:rPr lang="vi-VN" sz="1800" b="0" i="0" u="none" strike="noStrike" dirty="0">
                <a:solidFill>
                  <a:srgbClr val="333333"/>
                </a:solidFill>
                <a:effectLst/>
                <a:latin typeface="Times New Roman" panose="02020603050405020304" pitchFamily="18" charset="0"/>
              </a:rPr>
              <a:t>Sau khi cài đặt, tại phía bên trái màn hình bạn chọn tab plugin Zoho Mail. Trong tab này, bạn di chuyển đến trang cấu hình Tài khoản Zoho Mail.</a:t>
            </a:r>
            <a:endParaRPr lang="vi-VN" dirty="0"/>
          </a:p>
        </p:txBody>
      </p:sp>
      <p:pic>
        <p:nvPicPr>
          <p:cNvPr id="3074" name="Picture 2">
            <a:extLst>
              <a:ext uri="{FF2B5EF4-FFF2-40B4-BE49-F238E27FC236}">
                <a16:creationId xmlns:a16="http://schemas.microsoft.com/office/drawing/2014/main" id="{3FD06ADE-68D1-D749-C9A6-496BFE5D9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363" y="2381376"/>
            <a:ext cx="5172075"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21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1477328"/>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a:t>
            </a:r>
            <a:r>
              <a:rPr lang="vi-VN" sz="1800" b="0" i="0" u="none" strike="noStrike" dirty="0">
                <a:solidFill>
                  <a:srgbClr val="333333"/>
                </a:solidFill>
                <a:effectLst/>
                <a:latin typeface="Times New Roman" panose="02020603050405020304" pitchFamily="18" charset="0"/>
              </a:rPr>
              <a:t>Tiến hành đăng nhập tài khoản Zoho Mail của bạn, đi đến Bảng truy cập điều khiển dành cho nhà phát triển Zoho. Mục đích của việc đi đến khu vực này là tạo ID dành cho khách hàng mới và bí mật ứng dụng khách để truy cập API Zoho Mail.</a:t>
            </a:r>
            <a:endParaRPr lang="vi-VN" sz="1800" i="0" u="none" strike="noStrike" dirty="0">
              <a:solidFill>
                <a:srgbClr val="333333"/>
              </a:solidFill>
              <a:latin typeface="Times New Roman" panose="02020603050405020304" pitchFamily="18" charset="0"/>
            </a:endParaRP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B4: </a:t>
            </a:r>
            <a:r>
              <a:rPr lang="vi-VN" sz="1800" b="0" i="0" u="none" strike="noStrike" dirty="0">
                <a:solidFill>
                  <a:srgbClr val="333333"/>
                </a:solidFill>
                <a:effectLst/>
                <a:latin typeface="Times New Roman" panose="02020603050405020304" pitchFamily="18" charset="0"/>
              </a:rPr>
              <a:t>Chọn Bắt đầu (Nếu không có khách hàng hiện có) hoặc Thêm ứng dụng khách (Trường hợp có một ứng dụng khách khác).</a:t>
            </a:r>
            <a:endParaRPr lang="vi-VN" dirty="0"/>
          </a:p>
        </p:txBody>
      </p:sp>
      <p:pic>
        <p:nvPicPr>
          <p:cNvPr id="4100" name="Picture 4">
            <a:extLst>
              <a:ext uri="{FF2B5EF4-FFF2-40B4-BE49-F238E27FC236}">
                <a16:creationId xmlns:a16="http://schemas.microsoft.com/office/drawing/2014/main" id="{6D921BD2-5F19-A870-3E24-290C7CA05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3309826"/>
            <a:ext cx="573405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593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 </a:t>
            </a:r>
            <a:r>
              <a:rPr lang="en-US" sz="3600" b="1" kern="1200" dirty="0" err="1">
                <a:solidFill>
                  <a:schemeClr val="tx1"/>
                </a:solidFill>
                <a:latin typeface="+mn-lt"/>
                <a:ea typeface="+mn-ea"/>
                <a:cs typeface="+mn-cs"/>
              </a:rPr>
              <a:t>Giới</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thiệu</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đề</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tài</a:t>
            </a:r>
            <a:endParaRPr lang="vi-VN" sz="3600" b="1" dirty="0"/>
          </a:p>
        </p:txBody>
      </p:sp>
      <p:sp>
        <p:nvSpPr>
          <p:cNvPr id="2" name="TextBox 1">
            <a:extLst>
              <a:ext uri="{FF2B5EF4-FFF2-40B4-BE49-F238E27FC236}">
                <a16:creationId xmlns:a16="http://schemas.microsoft.com/office/drawing/2014/main" id="{2B3D8A9B-0B1B-727C-C269-2F5197A255CA}"/>
              </a:ext>
            </a:extLst>
          </p:cNvPr>
          <p:cNvSpPr txBox="1"/>
          <p:nvPr/>
        </p:nvSpPr>
        <p:spPr>
          <a:xfrm>
            <a:off x="587483" y="1029990"/>
            <a:ext cx="4665306" cy="400110"/>
          </a:xfrm>
          <a:prstGeom prst="rect">
            <a:avLst/>
          </a:prstGeom>
          <a:noFill/>
        </p:spPr>
        <p:txBody>
          <a:bodyPr wrap="square" rtlCol="0">
            <a:spAutoFit/>
          </a:bodyPr>
          <a:lstStyle/>
          <a:p>
            <a:r>
              <a:rPr lang="en-US" sz="2000" dirty="0"/>
              <a:t>1. Lý do chọn </a:t>
            </a:r>
            <a:r>
              <a:rPr lang="en-US" sz="2000" dirty="0" err="1"/>
              <a:t>đề</a:t>
            </a:r>
            <a:r>
              <a:rPr lang="en-US" sz="2000" dirty="0"/>
              <a:t> </a:t>
            </a:r>
            <a:r>
              <a:rPr lang="en-US" sz="2000" dirty="0" err="1"/>
              <a:t>tài</a:t>
            </a:r>
            <a:endParaRPr lang="vi-VN" sz="2000" dirty="0"/>
          </a:p>
        </p:txBody>
      </p:sp>
      <p:sp>
        <p:nvSpPr>
          <p:cNvPr id="3" name="TextBox 2">
            <a:extLst>
              <a:ext uri="{FF2B5EF4-FFF2-40B4-BE49-F238E27FC236}">
                <a16:creationId xmlns:a16="http://schemas.microsoft.com/office/drawing/2014/main" id="{31BC4AAA-9636-C6C4-B530-B545350C287C}"/>
              </a:ext>
            </a:extLst>
          </p:cNvPr>
          <p:cNvSpPr txBox="1"/>
          <p:nvPr/>
        </p:nvSpPr>
        <p:spPr>
          <a:xfrm>
            <a:off x="587483" y="1589904"/>
            <a:ext cx="10926493" cy="4524315"/>
          </a:xfrm>
          <a:prstGeom prst="rect">
            <a:avLst/>
          </a:prstGeom>
          <a:noFill/>
        </p:spPr>
        <p:txBody>
          <a:bodyPr wrap="square" rtlCol="0">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Tăng trưởng nhanh chóng của thương mại điện tử: Thương mại điện tử đã trở thành một phần không thể thiếu của nền kinh tế hiện đại. Với sự phát triển của công nghệ và internet, người tiêu dùng ngày càng có xu hướng mua sắm trực tuyến để tiết kiệm thời gian và thuận tiện hơn. Chúng ta có cơ hội lớn để xây dựng một trang web thương mại điện tử thành công.</a:t>
            </a:r>
          </a:p>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Môi trường kinh doanh cạnh tranh: Trong thời đại số hoá, các công ty và doanh nghiệp đều đang tìm kiếm cách để nâng cao khả năng cạnh tranh của họ. Một trang web thương mại điện tử chất lượng có thể giúp chúng ta tạo ra một sự khác biệt và thu hút khách hàng tiềm năng. Bằng cách cung cấp trải nghiệm mua sắm trực tuyến tốt, chúng ta có thể thu hút và giữ chân khách hàng, đồng thời mở rộng thị trường tiềm năng và tăng doanh số bán hàng.</a:t>
            </a:r>
          </a:p>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Tiềm năng tăng trưởng doanh thu: Thương mại điện tử mang lại tiềm năng tăng trưởng doanh thu lớn. Một trang web thương mại điện tử hiệu quả có thể giúp chúng ta tiếp cận khách hàng toàn cầu và phục vụ họ 24/7. Không giống như cửa hàng truyền thống, một trang web thương mại điện tử không bị giới hạn bởi không gian vật lý hoặc giờ làm việc. Điều này giúp chúng ta mở rộng khối lượng kinh doanh và tăng doanh thu.</a:t>
            </a:r>
          </a:p>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Thay đổi thói quen mua sắm: Đã có một sự thay đổi rõ rệt trong thói quen mua sắm của người tiêu dùng. Việc mua sắm trực tuyến trở nên phổ biến hơn do sự thuận tiện và lựa chọn đa dạng. Đặc biệt, trong chúng ta đã chứng kiến một sự gia tăng đáng kể về mua sắm trực tuyến sau khi dịch COVID-19 bùng phát.</a:t>
            </a:r>
          </a:p>
        </p:txBody>
      </p:sp>
    </p:spTree>
    <p:extLst>
      <p:ext uri="{BB962C8B-B14F-4D97-AF65-F5344CB8AC3E}">
        <p14:creationId xmlns:p14="http://schemas.microsoft.com/office/powerpoint/2010/main" val="1694890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B5: Trên cửa sổ Loại máy khách, bạn chọn Ứng dụng dựa trên máy chủ</a:t>
            </a:r>
            <a:endParaRPr lang="vi-VN" dirty="0"/>
          </a:p>
        </p:txBody>
      </p:sp>
      <p:pic>
        <p:nvPicPr>
          <p:cNvPr id="5122" name="Picture 2">
            <a:extLst>
              <a:ext uri="{FF2B5EF4-FFF2-40B4-BE49-F238E27FC236}">
                <a16:creationId xmlns:a16="http://schemas.microsoft.com/office/drawing/2014/main" id="{2B155109-4506-61EB-C699-EC1ADA50F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254427"/>
            <a:ext cx="573405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009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B6: Tiến hành cung cấp đầy đủ thông tin Tên khách hàng phù hợp Tên miền trong URL trang chủ và URL chuyển hướng được ủy quyền đã được cung cấp</a:t>
            </a:r>
            <a:endParaRPr lang="vi-VN" dirty="0"/>
          </a:p>
        </p:txBody>
      </p:sp>
      <p:pic>
        <p:nvPicPr>
          <p:cNvPr id="6146" name="Picture 2">
            <a:extLst>
              <a:ext uri="{FF2B5EF4-FFF2-40B4-BE49-F238E27FC236}">
                <a16:creationId xmlns:a16="http://schemas.microsoft.com/office/drawing/2014/main" id="{C0CAC8AB-55B6-CD69-D484-3F7EB017C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350" y="2462018"/>
            <a:ext cx="4857750" cy="382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672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B7: Bạn nhấn Create để nhận Client ID và Client Secret. Tiếp đến, bạn hoàn tất quy trình bằng cách truy cập trang cấu hình Tài khoản Zoho Mail ngay tại Bảng điều khiển của WordPress</a:t>
            </a:r>
            <a:endParaRPr lang="vi-VN" dirty="0"/>
          </a:p>
        </p:txBody>
      </p:sp>
      <p:pic>
        <p:nvPicPr>
          <p:cNvPr id="7170" name="Picture 2">
            <a:extLst>
              <a:ext uri="{FF2B5EF4-FFF2-40B4-BE49-F238E27FC236}">
                <a16:creationId xmlns:a16="http://schemas.microsoft.com/office/drawing/2014/main" id="{79ADFB05-81E4-4E97-A875-654B3333E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431696"/>
            <a:ext cx="57340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03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7. </a:t>
            </a:r>
            <a:r>
              <a:rPr lang="en-US" i="0" u="none" strike="noStrike" dirty="0">
                <a:solidFill>
                  <a:srgbClr val="000000"/>
                </a:solidFill>
                <a:effectLst/>
              </a:rPr>
              <a:t>Tích hợp </a:t>
            </a:r>
            <a:r>
              <a:rPr lang="en-US" dirty="0">
                <a:solidFill>
                  <a:srgbClr val="000000"/>
                </a:solidFill>
              </a:rPr>
              <a:t>Zoho Mail</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B7B8D6D-0095-EEA0-80D7-1CA17578AE6C}"/>
              </a:ext>
            </a:extLst>
          </p:cNvPr>
          <p:cNvSpPr txBox="1"/>
          <p:nvPr/>
        </p:nvSpPr>
        <p:spPr>
          <a:xfrm>
            <a:off x="643639" y="1430371"/>
            <a:ext cx="9153504" cy="3046988"/>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B8: Điền đầy đủ các thông tin Client ID , Client Secret và From Email Address và Name. Đối với From Email Address và Name phải là địa chỉ người gửi của cùng một tài khoản mà Mật khẩu Khách hàng đã được tạo.</a:t>
            </a:r>
          </a:p>
          <a:p>
            <a:pPr marL="285750" indent="-285750">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B9: Bạn chọn Ủy quyền và hệ thống sẽ hiển thị yêu cầu quyền truy cập dữ liệu Tài khoản Zoho. Tiếp đến bạn chọn Chấp nhận để hoàn tất quá trình.</a:t>
            </a:r>
          </a:p>
          <a:p>
            <a:pPr marL="285750" indent="-285750">
              <a:buFont typeface="Arial" panose="020B0604020202020204" pitchFamily="34" charset="0"/>
              <a:buChar char="•"/>
            </a:pPr>
            <a:r>
              <a:rPr lang="vi-VN" dirty="0">
                <a:solidFill>
                  <a:srgbClr val="333333"/>
                </a:solidFill>
                <a:latin typeface="Times New Roman" panose="02020603050405020304" pitchFamily="18" charset="0"/>
              </a:rPr>
              <a:t>Tài liệu tham khảo:</a:t>
            </a: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2"/>
              </a:rPr>
              <a:t>https://www.zoho.com/vi/mail/help/zohomail-plugin-for-wordpress.html</a:t>
            </a:r>
            <a:endParaRPr lang="vi-VN" b="0" dirty="0">
              <a:effectLst/>
            </a:endParaRPr>
          </a:p>
          <a:p>
            <a:pPr marL="742950" lvl="1" indent="-285750" algn="just">
              <a:spcBef>
                <a:spcPts val="1200"/>
              </a:spcBef>
              <a:spcAft>
                <a:spcPts val="1200"/>
              </a:spcAft>
              <a:buFont typeface="Arial" panose="020B0604020202020204" pitchFamily="34" charset="0"/>
              <a:buChar char="•"/>
            </a:pPr>
            <a:r>
              <a:rPr lang="vi-VN" b="0" i="0" u="sng" strike="noStrike" dirty="0">
                <a:solidFill>
                  <a:srgbClr val="0000FF"/>
                </a:solidFill>
                <a:effectLst/>
                <a:latin typeface="Times New Roman" panose="02020603050405020304" pitchFamily="18" charset="0"/>
                <a:hlinkClick r:id="rId3"/>
              </a:rPr>
              <a:t>https://www.zoho.com/mail/zohomail-pricing.html?src=zmail</a:t>
            </a:r>
            <a:endParaRPr lang="vi-VN" b="0" dirty="0">
              <a:effectLst/>
            </a:endParaRPr>
          </a:p>
          <a:p>
            <a:pPr marL="742950" lvl="1" indent="-285750" algn="just">
              <a:spcBef>
                <a:spcPts val="1200"/>
              </a:spcBef>
              <a:spcAft>
                <a:spcPts val="1200"/>
              </a:spcAf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4"/>
              </a:rPr>
              <a:t>https://www.youtube.com/watch?v=jQcfgoESwyk</a:t>
            </a:r>
            <a:endParaRPr lang="vi-VN" b="0" dirty="0">
              <a:effectLst/>
            </a:endParaRPr>
          </a:p>
        </p:txBody>
      </p:sp>
    </p:spTree>
    <p:extLst>
      <p:ext uri="{BB962C8B-B14F-4D97-AF65-F5344CB8AC3E}">
        <p14:creationId xmlns:p14="http://schemas.microsoft.com/office/powerpoint/2010/main" val="4260781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10011919" cy="120032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Zoho Flow là một nền tảng tích hợp và tự động hóa quy trình làm việc (workflow) của Zoho Corporation. Nó cho phép bạn kết nối và tương tác giữa các ứng dụng và dịch vụ khác nhau một cách dễ dàng.</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Cài đặt plugin zoho flow cho wordpress</a:t>
            </a:r>
          </a:p>
        </p:txBody>
      </p:sp>
      <p:pic>
        <p:nvPicPr>
          <p:cNvPr id="8194" name="Picture 2">
            <a:extLst>
              <a:ext uri="{FF2B5EF4-FFF2-40B4-BE49-F238E27FC236}">
                <a16:creationId xmlns:a16="http://schemas.microsoft.com/office/drawing/2014/main" id="{D82D1C0D-4D8A-E0A2-ED94-A8A70B8B6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865597"/>
            <a:ext cx="573405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13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9638695"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Truy cập vào zoho flow, Sau khi đăng nhập thành công, bạn sẽ thấy giao diện chính của Zoho Flow. Nhấp vào nút "Create Flow" hoặc "New Flow" để bắt đầu tạo một Flow mới.</a:t>
            </a:r>
          </a:p>
        </p:txBody>
      </p:sp>
      <p:pic>
        <p:nvPicPr>
          <p:cNvPr id="9218" name="Picture 2">
            <a:extLst>
              <a:ext uri="{FF2B5EF4-FFF2-40B4-BE49-F238E27FC236}">
                <a16:creationId xmlns:a16="http://schemas.microsoft.com/office/drawing/2014/main" id="{5AAC2401-87D7-EEDC-F9B2-E5F539FC6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514600"/>
            <a:ext cx="4514051" cy="2895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1F52FF4-7399-2E7E-63A1-005C5ED87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986" y="2514600"/>
            <a:ext cx="57340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72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9638695"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B3: Sau khi tạo, lựa chọn triggers the flow </a:t>
            </a:r>
            <a:endParaRPr lang="vi-VN" sz="1800" b="0" i="0" u="none" strike="noStrike" dirty="0">
              <a:solidFill>
                <a:srgbClr val="000000"/>
              </a:solidFill>
              <a:effectLst/>
              <a:latin typeface="Times New Roman" panose="02020603050405020304" pitchFamily="18" charset="0"/>
            </a:endParaRPr>
          </a:p>
        </p:txBody>
      </p:sp>
      <p:pic>
        <p:nvPicPr>
          <p:cNvPr id="10242" name="Picture 2">
            <a:extLst>
              <a:ext uri="{FF2B5EF4-FFF2-40B4-BE49-F238E27FC236}">
                <a16:creationId xmlns:a16="http://schemas.microsoft.com/office/drawing/2014/main" id="{5A8A5CA3-05AF-7D09-437F-753891E67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137161"/>
            <a:ext cx="57340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331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9638695"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B4: Lựa chọn plugin WordPress để truy cập khóa API và các yêu cầu kết nối khác</a:t>
            </a:r>
          </a:p>
        </p:txBody>
      </p:sp>
      <p:pic>
        <p:nvPicPr>
          <p:cNvPr id="11266" name="Picture 2">
            <a:extLst>
              <a:ext uri="{FF2B5EF4-FFF2-40B4-BE49-F238E27FC236}">
                <a16:creationId xmlns:a16="http://schemas.microsoft.com/office/drawing/2014/main" id="{4AD5E5E0-A4A0-F496-5E1A-F9E3C5DA6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088360"/>
            <a:ext cx="4785346"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003BD0-43EF-2B1F-3495-17955298B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986" y="2101588"/>
            <a:ext cx="5734050" cy="353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67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9638695"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B5: Lựa chọn trigger (ví dụ wordpress.org) cho Wordpress.org</a:t>
            </a:r>
          </a:p>
        </p:txBody>
      </p:sp>
      <p:pic>
        <p:nvPicPr>
          <p:cNvPr id="12290" name="Picture 2">
            <a:extLst>
              <a:ext uri="{FF2B5EF4-FFF2-40B4-BE49-F238E27FC236}">
                <a16:creationId xmlns:a16="http://schemas.microsoft.com/office/drawing/2014/main" id="{DD260528-F7CE-46CB-7683-FA2742B8E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063636"/>
            <a:ext cx="57340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873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40" y="1486371"/>
            <a:ext cx="4865960" cy="1200329"/>
          </a:xfrm>
          <a:prstGeom prst="rect">
            <a:avLst/>
          </a:prstGeom>
          <a:noFill/>
        </p:spPr>
        <p:txBody>
          <a:bodyPr wrap="square" numCol="1">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B6: Sau khi  chọn được trigger, thực hiện nhập thông tin cho việc liên kết. Trong trang web wordpress thực hiện tạo mới API key, sau đó thực hiện nhập nốt thông tin vào biều.</a:t>
            </a:r>
          </a:p>
        </p:txBody>
      </p:sp>
      <p:pic>
        <p:nvPicPr>
          <p:cNvPr id="13314" name="Picture 2">
            <a:extLst>
              <a:ext uri="{FF2B5EF4-FFF2-40B4-BE49-F238E27FC236}">
                <a16:creationId xmlns:a16="http://schemas.microsoft.com/office/drawing/2014/main" id="{B4B32D70-D642-72F0-0B59-68692CE37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10" y="3539043"/>
            <a:ext cx="51708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85904D2A-7FC5-D66B-6310-DF96A42ED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310" y="1231942"/>
            <a:ext cx="5734050" cy="444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30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 </a:t>
            </a:r>
            <a:r>
              <a:rPr lang="en-US" sz="3600" b="1" kern="1200" dirty="0" err="1">
                <a:solidFill>
                  <a:schemeClr val="tx1"/>
                </a:solidFill>
                <a:latin typeface="+mn-lt"/>
                <a:ea typeface="+mn-ea"/>
                <a:cs typeface="+mn-cs"/>
              </a:rPr>
              <a:t>Giới</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thiệu</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đề</a:t>
            </a:r>
            <a:r>
              <a:rPr lang="en-US" sz="3600" b="1" kern="1200" dirty="0">
                <a:solidFill>
                  <a:schemeClr val="tx1"/>
                </a:solidFill>
                <a:latin typeface="+mn-lt"/>
                <a:ea typeface="+mn-ea"/>
                <a:cs typeface="+mn-cs"/>
              </a:rPr>
              <a:t> </a:t>
            </a:r>
            <a:r>
              <a:rPr lang="en-US" sz="3600" b="1" kern="1200" dirty="0" err="1">
                <a:solidFill>
                  <a:schemeClr val="tx1"/>
                </a:solidFill>
                <a:latin typeface="+mn-lt"/>
                <a:ea typeface="+mn-ea"/>
                <a:cs typeface="+mn-cs"/>
              </a:rPr>
              <a:t>tài</a:t>
            </a:r>
            <a:endParaRPr lang="vi-VN" sz="3600" b="1" dirty="0"/>
          </a:p>
        </p:txBody>
      </p:sp>
      <p:sp>
        <p:nvSpPr>
          <p:cNvPr id="2" name="TextBox 1">
            <a:extLst>
              <a:ext uri="{FF2B5EF4-FFF2-40B4-BE49-F238E27FC236}">
                <a16:creationId xmlns:a16="http://schemas.microsoft.com/office/drawing/2014/main" id="{2B3D8A9B-0B1B-727C-C269-2F5197A255CA}"/>
              </a:ext>
            </a:extLst>
          </p:cNvPr>
          <p:cNvSpPr txBox="1"/>
          <p:nvPr/>
        </p:nvSpPr>
        <p:spPr>
          <a:xfrm>
            <a:off x="587483" y="1029990"/>
            <a:ext cx="4665306" cy="400110"/>
          </a:xfrm>
          <a:prstGeom prst="rect">
            <a:avLst/>
          </a:prstGeom>
          <a:noFill/>
        </p:spPr>
        <p:txBody>
          <a:bodyPr wrap="square" rtlCol="0">
            <a:spAutoFit/>
          </a:bodyPr>
          <a:lstStyle/>
          <a:p>
            <a:r>
              <a:rPr lang="en-US" sz="2000" dirty="0"/>
              <a:t>2. </a:t>
            </a:r>
            <a:r>
              <a:rPr lang="en-US" sz="2000" dirty="0" err="1"/>
              <a:t>Mục</a:t>
            </a:r>
            <a:r>
              <a:rPr lang="en-US" sz="2000" dirty="0"/>
              <a:t> </a:t>
            </a:r>
            <a:r>
              <a:rPr lang="en-US" sz="2000" dirty="0" err="1"/>
              <a:t>tiêu</a:t>
            </a:r>
            <a:r>
              <a:rPr lang="en-US" sz="2000" dirty="0"/>
              <a:t> </a:t>
            </a:r>
            <a:r>
              <a:rPr lang="en-US" sz="2000" dirty="0" err="1"/>
              <a:t>đề</a:t>
            </a:r>
            <a:r>
              <a:rPr lang="en-US" sz="2000" dirty="0"/>
              <a:t> </a:t>
            </a:r>
            <a:r>
              <a:rPr lang="en-US" sz="2000" dirty="0" err="1"/>
              <a:t>tài</a:t>
            </a:r>
            <a:endParaRPr lang="vi-VN" sz="2000" dirty="0"/>
          </a:p>
        </p:txBody>
      </p:sp>
      <p:sp>
        <p:nvSpPr>
          <p:cNvPr id="3" name="TextBox 2">
            <a:extLst>
              <a:ext uri="{FF2B5EF4-FFF2-40B4-BE49-F238E27FC236}">
                <a16:creationId xmlns:a16="http://schemas.microsoft.com/office/drawing/2014/main" id="{31BC4AAA-9636-C6C4-B530-B545350C287C}"/>
              </a:ext>
            </a:extLst>
          </p:cNvPr>
          <p:cNvSpPr txBox="1"/>
          <p:nvPr/>
        </p:nvSpPr>
        <p:spPr>
          <a:xfrm>
            <a:off x="587483" y="1589904"/>
            <a:ext cx="10926493" cy="4524315"/>
          </a:xfrm>
          <a:prstGeom prst="rect">
            <a:avLst/>
          </a:prstGeom>
          <a:noFill/>
        </p:spPr>
        <p:txBody>
          <a:bodyPr wrap="square" rtlCol="0">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Tạo ra một trang web thương mại điện tử chuyên nghiệp và hấp dẫn: Mục tiêu đầu tiên là xây dựng một trang web thương mại điện tử có thiết kế hấp dẫn, giao diện người dùng thân thiện và dễ sử dụng. Trang web cần phản ánh đúng thương hiệu và giá trị của doanh nghiệp, từ việc lựa chọn màu sắc, hình ảnh, đến cách bố trí thông tin và sản phẩm.</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Cung cấp trải nghiệm mua sắm tốt cho khách hàng: Mục tiêu thứ hai là tạo ra một trang web thương mại điện tử mang đến trải nghiệm mua sắm trực tuyến tốt cho khách hàng. Điều này bao gồm tối ưu hóa tốc độ tải trang, đảm bảo tính tương thích trên các thiết bị di động và máy tính bảng, cung cấp chức năng tìm kiếm và bộ lọc sản phẩm dễ sử dụng, và đảm bảo tính bảo mật và an toàn cho thông tin khách hàng.</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Mở rộng thị trường tiềm năng và tăng doanh số bán hàng: Mục tiêu thứ ba là sử dụng trang web thương mại điện tử để mở rộng thị trường tiềm năng và tăng doanh số bán hàng. Bằng cách thu hút khách hàng tiềm năng từ khắp nơi trên thế giới và tạo ra một quy trình mua hàng trực tuyến thuận tiện và đáng tin cậy, chúng ta có thể tăng doanh thu và tạo ra sự tăng trưởng bền vững cho doanh nghiệp.</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Tích hợp các công nghệ và dịch vụ mới nhất: Mục tiêu cuối cùng là tích hợp các công nghệ và dịch vụ mới nhất vào trang web thương mại điện tử. Điều này có thể bao gồm tích hợp thanh toán trực tuyến an toàn và đa dạng, tích hợp tính năng xem trước sản phẩm và đánh giá từ khách hàng, cũng như tích hợp các phương thức giao hàng nhanh chóng và tin cậy.</a:t>
            </a:r>
          </a:p>
        </p:txBody>
      </p:sp>
    </p:spTree>
    <p:extLst>
      <p:ext uri="{BB962C8B-B14F-4D97-AF65-F5344CB8AC3E}">
        <p14:creationId xmlns:p14="http://schemas.microsoft.com/office/powerpoint/2010/main" val="1011618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40" y="1486371"/>
            <a:ext cx="4865960" cy="369332"/>
          </a:xfrm>
          <a:prstGeom prst="rect">
            <a:avLst/>
          </a:prstGeom>
          <a:noFill/>
        </p:spPr>
        <p:txBody>
          <a:bodyPr wrap="square" numCol="1">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B7:  Lựa chọn các tiêu chí lọc</a:t>
            </a:r>
          </a:p>
        </p:txBody>
      </p:sp>
      <p:pic>
        <p:nvPicPr>
          <p:cNvPr id="14338" name="Picture 2">
            <a:extLst>
              <a:ext uri="{FF2B5EF4-FFF2-40B4-BE49-F238E27FC236}">
                <a16:creationId xmlns:a16="http://schemas.microsoft.com/office/drawing/2014/main" id="{7E2C5C96-40C6-2C5D-4510-6E8AACF3F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120694"/>
            <a:ext cx="57340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249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8. Flow - Zoho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CE105FF0-5C45-2ED0-6716-295FCB312284}"/>
              </a:ext>
            </a:extLst>
          </p:cNvPr>
          <p:cNvSpPr txBox="1"/>
          <p:nvPr/>
        </p:nvSpPr>
        <p:spPr>
          <a:xfrm>
            <a:off x="643639" y="1486371"/>
            <a:ext cx="9224705" cy="646331"/>
          </a:xfrm>
          <a:prstGeom prst="rect">
            <a:avLst/>
          </a:prstGeom>
          <a:noFill/>
        </p:spPr>
        <p:txBody>
          <a:bodyPr wrap="square" numCol="1">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B8: Sau khi hoàn thành, bạn có thể thực hiện thêm các thao tác để tự động hóa các quy trình làm việc bằng zoho flow</a:t>
            </a:r>
          </a:p>
        </p:txBody>
      </p:sp>
      <p:pic>
        <p:nvPicPr>
          <p:cNvPr id="15362" name="Picture 2">
            <a:extLst>
              <a:ext uri="{FF2B5EF4-FFF2-40B4-BE49-F238E27FC236}">
                <a16:creationId xmlns:a16="http://schemas.microsoft.com/office/drawing/2014/main" id="{4C0CFA0A-768F-6E21-8A51-76C93716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208759"/>
            <a:ext cx="5734050" cy="2771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1F76A0-BE42-6100-518A-4A490DB4671A}"/>
              </a:ext>
            </a:extLst>
          </p:cNvPr>
          <p:cNvSpPr txBox="1"/>
          <p:nvPr/>
        </p:nvSpPr>
        <p:spPr>
          <a:xfrm>
            <a:off x="587483" y="5272935"/>
            <a:ext cx="9116354"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Tài liệu tham khảo</a:t>
            </a:r>
            <a:r>
              <a:rPr lang="fr-FR" dirty="0">
                <a:solidFill>
                  <a:srgbClr val="000000"/>
                </a:solidFill>
                <a:latin typeface="Times New Roman" panose="02020603050405020304" pitchFamily="18" charset="0"/>
              </a:rPr>
              <a:t> </a:t>
            </a:r>
            <a:r>
              <a:rPr lang="fr-FR" b="0" i="0" u="sng" strike="noStrike" dirty="0">
                <a:solidFill>
                  <a:srgbClr val="1155CC"/>
                </a:solidFill>
                <a:effectLst/>
                <a:latin typeface="Times New Roman" panose="02020603050405020304" pitchFamily="18" charset="0"/>
                <a:hlinkClick r:id="rId3"/>
              </a:rPr>
              <a:t>https://www.youtube.com/watch?v=sKNaHMJYMyQ&amp;t=61s</a:t>
            </a:r>
            <a:endParaRPr lang="vi-VN" dirty="0"/>
          </a:p>
        </p:txBody>
      </p:sp>
    </p:spTree>
    <p:extLst>
      <p:ext uri="{BB962C8B-B14F-4D97-AF65-F5344CB8AC3E}">
        <p14:creationId xmlns:p14="http://schemas.microsoft.com/office/powerpoint/2010/main" val="1203470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589211"/>
            <a:ext cx="10153653" cy="2862322"/>
          </a:xfrm>
          <a:prstGeom prst="rect">
            <a:avLst/>
          </a:prstGeom>
          <a:noFill/>
        </p:spPr>
        <p:txBody>
          <a:bodyPr wrap="square">
            <a:spAutoFit/>
          </a:bodyPr>
          <a:lstStyle/>
          <a:p>
            <a:pPr marL="285750" indent="-285750" algn="just" rtl="0" fontAlgn="base">
              <a:spcBef>
                <a:spcPts val="1200"/>
              </a:spcBef>
              <a:spcAft>
                <a:spcPts val="0"/>
              </a:spcAft>
              <a:buFont typeface="Arial" panose="020B0604020202020204" pitchFamily="34" charset="0"/>
              <a:buChar char="•"/>
            </a:pPr>
            <a:r>
              <a:rPr lang="vi-VN" sz="1800" b="0" i="0" u="none" strike="noStrike" dirty="0">
                <a:solidFill>
                  <a:srgbClr val="000000"/>
                </a:solidFill>
                <a:effectLst/>
                <a:latin typeface="+mj-lt"/>
              </a:rPr>
              <a:t>Được phát triển bởi Automattic, WooCommerce là một plugin mã nguồn mở được phát triển cho nền tảng WordPress, cho phép bạn thiết lặp và quản lý một cửa hàng trực tuyến. WooCommerce đáp ứng đầu đủ các chức năng cần có cho bài toán nghiệp vụ thương mại điện tử bao gồm thiết lặp trang web bán hàng, quản lý danh mục sản phẩm, quản lý đơn hàng, thiết lập và quản lý thanh toán . WooCommerce  đã trở thành một trong những công cụ phổ biến nhất để xây dựng cửa hàng trực tuyến trên nền tảng WordPress. </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Zoho CRM là một phần mềm quản lý quan hệ khách hàng (CRM) trực tuyến được phát triển bởi Zoho Corporation. Nó cung cấp các  công cụ và tính năng để quản lý thông tin khách hàng, tương tác khách hàng, quản lý bán hàng và tiếp thị, hay email, phục vụ cho bài toán thương mại điện tử.</a:t>
            </a:r>
            <a:endParaRPr lang="vi-VN" sz="2000" b="0" i="0" u="none" strike="noStrike" dirty="0">
              <a:solidFill>
                <a:srgbClr val="000000"/>
              </a:solidFill>
              <a:effectLst/>
              <a:latin typeface="+mj-lt"/>
            </a:endParaRP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Make là 1 trang web hỗ trợ việc kết nối các phần mềm có API với nhau tạo thành 1 quy trình thực hiện liên tục tự động sau 1 khoảng thời gian.</a:t>
            </a:r>
          </a:p>
        </p:txBody>
      </p:sp>
    </p:spTree>
    <p:extLst>
      <p:ext uri="{BB962C8B-B14F-4D97-AF65-F5344CB8AC3E}">
        <p14:creationId xmlns:p14="http://schemas.microsoft.com/office/powerpoint/2010/main" val="2353021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86371"/>
            <a:ext cx="10153653" cy="1508105"/>
          </a:xfrm>
          <a:prstGeom prst="rect">
            <a:avLst/>
          </a:prstGeom>
          <a:noFill/>
        </p:spPr>
        <p:txBody>
          <a:bodyPr wrap="square">
            <a:spAutoFit/>
          </a:bodyPr>
          <a:lstStyle/>
          <a:p>
            <a:pPr marL="285750" indent="-285750" algn="just" rtl="0" fontAlgn="base">
              <a:spcBef>
                <a:spcPts val="1200"/>
              </a:spcBef>
              <a:spcAft>
                <a:spcPts val="0"/>
              </a:spcAft>
              <a:buFont typeface="Arial" panose="020B0604020202020204" pitchFamily="34" charset="0"/>
              <a:buChar char="•"/>
            </a:pPr>
            <a:r>
              <a:rPr lang="vi-VN" sz="1800" b="0" i="0" u="none" strike="noStrike" dirty="0">
                <a:solidFill>
                  <a:srgbClr val="000000"/>
                </a:solidFill>
                <a:effectLst/>
                <a:latin typeface="+mj-lt"/>
              </a:rPr>
              <a:t>Bước 1: Chuẩn bị tài khoản Zoho CRM</a:t>
            </a:r>
          </a:p>
          <a:p>
            <a:pPr marL="742950" lvl="1" indent="-285750" algn="just" fontAlgn="base">
              <a:spcBef>
                <a:spcPts val="1200"/>
              </a:spcBef>
              <a:buFont typeface="Arial" panose="020B0604020202020204" pitchFamily="34" charset="0"/>
              <a:buChar char="•"/>
            </a:pPr>
            <a:r>
              <a:rPr lang="vi-VN" sz="1800" b="0" i="0" u="none" strike="noStrike" dirty="0">
                <a:solidFill>
                  <a:srgbClr val="000000"/>
                </a:solidFill>
                <a:effectLst/>
                <a:latin typeface="+mj-lt"/>
              </a:rPr>
              <a:t>Đăng ký và tạo tài khoản Zoho CRM nếu bạn chưa có</a:t>
            </a:r>
          </a:p>
          <a:p>
            <a:pPr marL="742950" lvl="1" indent="-285750" algn="just" fontAlgn="base">
              <a:spcBef>
                <a:spcPts val="1200"/>
              </a:spcBef>
              <a:buFont typeface="Arial" panose="020B0604020202020204" pitchFamily="34" charset="0"/>
              <a:buChar char="•"/>
            </a:pPr>
            <a:r>
              <a:rPr lang="vi-VN" sz="1800" b="0" i="0" u="none" strike="noStrike" dirty="0">
                <a:solidFill>
                  <a:srgbClr val="000000"/>
                </a:solidFill>
                <a:effectLst/>
                <a:latin typeface="+mj-lt"/>
              </a:rPr>
              <a:t>Xác định các thông tin cần thiết như tên miền Zoho CRM, tên người dùng và mật khẩu để sử dụng trong quá trình tích hợp</a:t>
            </a:r>
            <a:endParaRPr lang="vi-VN" b="0" i="0" u="none" strike="noStrike" dirty="0">
              <a:solidFill>
                <a:srgbClr val="000000"/>
              </a:solidFill>
              <a:effectLst/>
              <a:latin typeface="+mj-lt"/>
            </a:endParaRPr>
          </a:p>
        </p:txBody>
      </p:sp>
      <p:pic>
        <p:nvPicPr>
          <p:cNvPr id="17410" name="Picture 2">
            <a:extLst>
              <a:ext uri="{FF2B5EF4-FFF2-40B4-BE49-F238E27FC236}">
                <a16:creationId xmlns:a16="http://schemas.microsoft.com/office/drawing/2014/main" id="{10BA1B0E-2E0A-4711-EC8F-E0DB84EF4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842" y="3245846"/>
            <a:ext cx="59245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594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120032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Bước 2: Tạo Woocomerce API </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Trong trang quản lý WordPress, điều hướng đến Settings &gt;&gt; Advanced &gt;&gt; REST API &gt;&gt; Add key.</a:t>
            </a:r>
          </a:p>
          <a:p>
            <a:pPr marL="742950" lvl="1" indent="-285750">
              <a:buFont typeface="Arial" panose="020B0604020202020204" pitchFamily="34" charset="0"/>
              <a:buChar char="•"/>
            </a:pPr>
            <a:r>
              <a:rPr lang="vi-VN" b="0" i="0" u="none" strike="noStrike" dirty="0">
                <a:solidFill>
                  <a:srgbClr val="000000"/>
                </a:solidFill>
                <a:effectLst/>
                <a:latin typeface="+mj-lt"/>
              </a:rPr>
              <a:t>Điền thông tin vào biểu mẫu rồi ấn generate api key.</a:t>
            </a:r>
          </a:p>
          <a:p>
            <a:pPr marL="742950" lvl="1" indent="-285750">
              <a:buFont typeface="Arial" panose="020B0604020202020204" pitchFamily="34" charset="0"/>
              <a:buChar char="•"/>
            </a:pPr>
            <a:r>
              <a:rPr lang="vi-VN" sz="1800" b="0" i="0" u="none" strike="noStrike" dirty="0">
                <a:solidFill>
                  <a:srgbClr val="000000"/>
                </a:solidFill>
                <a:effectLst/>
                <a:latin typeface="+mj-lt"/>
              </a:rPr>
              <a:t>Copy Consumer key và Consumer secret để điền vào thông tin vào Make</a:t>
            </a:r>
            <a:endParaRPr lang="vi-VN" b="0" i="0" u="none" strike="noStrike" dirty="0">
              <a:solidFill>
                <a:srgbClr val="000000"/>
              </a:solidFill>
              <a:effectLst/>
              <a:latin typeface="+mj-lt"/>
            </a:endParaRPr>
          </a:p>
        </p:txBody>
      </p:sp>
      <p:pic>
        <p:nvPicPr>
          <p:cNvPr id="18434" name="Picture 2">
            <a:extLst>
              <a:ext uri="{FF2B5EF4-FFF2-40B4-BE49-F238E27FC236}">
                <a16:creationId xmlns:a16="http://schemas.microsoft.com/office/drawing/2014/main" id="{17825DFF-33FF-F69B-5F72-C2257D101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40" y="3245531"/>
            <a:ext cx="8257764"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69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800219"/>
          </a:xfrm>
          <a:prstGeom prst="rect">
            <a:avLst/>
          </a:prstGeom>
          <a:noFill/>
        </p:spPr>
        <p:txBody>
          <a:bodyPr wrap="square">
            <a:spAutoFit/>
          </a:bodyPr>
          <a:lstStyle/>
          <a:p>
            <a:pPr marL="285750" indent="-285750" algn="just"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mj-lt"/>
              </a:rPr>
              <a:t>Bước 3: Cấu hình Make:</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Trong trang quản lý Make, điều hướng đến "scenarios" và chọn "Create a new scenarios".</a:t>
            </a:r>
          </a:p>
        </p:txBody>
      </p:sp>
      <p:pic>
        <p:nvPicPr>
          <p:cNvPr id="19458" name="Picture 2">
            <a:extLst>
              <a:ext uri="{FF2B5EF4-FFF2-40B4-BE49-F238E27FC236}">
                <a16:creationId xmlns:a16="http://schemas.microsoft.com/office/drawing/2014/main" id="{ECFA3CC1-B32A-8384-0AC0-A16648467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5" y="2712128"/>
            <a:ext cx="7136661"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0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800219"/>
          </a:xfrm>
          <a:prstGeom prst="rect">
            <a:avLst/>
          </a:prstGeom>
          <a:noFill/>
        </p:spPr>
        <p:txBody>
          <a:bodyPr wrap="square">
            <a:spAutoFit/>
          </a:bodyPr>
          <a:lstStyle/>
          <a:p>
            <a:pPr marL="285750" indent="-285750" algn="just"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mj-lt"/>
              </a:rPr>
              <a:t>Bước 3: Cấu hình Make:</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Module đầu tiên chọn WooCommerce, xong chọn event mà bạn muốn.</a:t>
            </a:r>
          </a:p>
        </p:txBody>
      </p:sp>
      <p:pic>
        <p:nvPicPr>
          <p:cNvPr id="20482" name="Picture 2">
            <a:extLst>
              <a:ext uri="{FF2B5EF4-FFF2-40B4-BE49-F238E27FC236}">
                <a16:creationId xmlns:a16="http://schemas.microsoft.com/office/drawing/2014/main" id="{036A58DB-B87E-1001-EAB3-0E50F2386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637782"/>
            <a:ext cx="57340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399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1077218"/>
          </a:xfrm>
          <a:prstGeom prst="rect">
            <a:avLst/>
          </a:prstGeom>
          <a:noFill/>
        </p:spPr>
        <p:txBody>
          <a:bodyPr wrap="square">
            <a:spAutoFit/>
          </a:bodyPr>
          <a:lstStyle/>
          <a:p>
            <a:pPr marL="285750" indent="-285750" algn="just"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mj-lt"/>
              </a:rPr>
              <a:t>Bước 3: Cấu hình Make:</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Nhập thông tin connect tới WooCommerce của bạn, bao gồm Consumer Key, Consumer Secret, tên miền, xong rồi ấn save.</a:t>
            </a:r>
          </a:p>
        </p:txBody>
      </p:sp>
      <p:pic>
        <p:nvPicPr>
          <p:cNvPr id="21506" name="Picture 2">
            <a:extLst>
              <a:ext uri="{FF2B5EF4-FFF2-40B4-BE49-F238E27FC236}">
                <a16:creationId xmlns:a16="http://schemas.microsoft.com/office/drawing/2014/main" id="{56304764-D9A4-473F-CF08-7A5CB3D48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414" y="2907751"/>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65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1077218"/>
          </a:xfrm>
          <a:prstGeom prst="rect">
            <a:avLst/>
          </a:prstGeom>
          <a:noFill/>
        </p:spPr>
        <p:txBody>
          <a:bodyPr wrap="square">
            <a:spAutoFit/>
          </a:bodyPr>
          <a:lstStyle/>
          <a:p>
            <a:pPr marL="285750" indent="-285750" algn="just"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mj-lt"/>
              </a:rPr>
              <a:t>Bước 3: Cấu hình Make:</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mj-lt"/>
              </a:rPr>
              <a:t>Thiết lập các tùy chọn khác như lưu trữ đồng bộ, ánh xạ trường dữ liệu và cài đặt khác theo yêu cầu của bạn.</a:t>
            </a:r>
          </a:p>
        </p:txBody>
      </p:sp>
      <p:pic>
        <p:nvPicPr>
          <p:cNvPr id="22530" name="Picture 2">
            <a:extLst>
              <a:ext uri="{FF2B5EF4-FFF2-40B4-BE49-F238E27FC236}">
                <a16:creationId xmlns:a16="http://schemas.microsoft.com/office/drawing/2014/main" id="{F1EFD4CA-52C7-277D-3B08-2B23F3012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806500"/>
            <a:ext cx="57340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49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9. Tích hợp Zoho CRM</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B83BF42-7EEC-AAB4-A3C5-36E31C533A48}"/>
              </a:ext>
            </a:extLst>
          </p:cNvPr>
          <p:cNvSpPr txBox="1"/>
          <p:nvPr/>
        </p:nvSpPr>
        <p:spPr>
          <a:xfrm>
            <a:off x="587483" y="1497437"/>
            <a:ext cx="10153653" cy="1077218"/>
          </a:xfrm>
          <a:prstGeom prst="rect">
            <a:avLst/>
          </a:prstGeom>
          <a:noFill/>
        </p:spPr>
        <p:txBody>
          <a:bodyPr wrap="square">
            <a:spAutoFit/>
          </a:bodyPr>
          <a:lstStyle/>
          <a:p>
            <a:pPr marL="285750" indent="-285750" algn="just"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4: Tạo 1 module khác liên kết tới WooCommerce là Zoho CRM (các bước setup tương tự như của WooCommerce)</a:t>
            </a:r>
          </a:p>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 Bước 5: Test thử bằng cách ấn nút Run once</a:t>
            </a:r>
            <a:endParaRPr lang="vi-VN" sz="1800" b="0" i="0" u="none" strike="noStrike" dirty="0">
              <a:solidFill>
                <a:srgbClr val="000000"/>
              </a:solidFill>
              <a:effectLst/>
              <a:latin typeface="+mj-lt"/>
            </a:endParaRPr>
          </a:p>
        </p:txBody>
      </p:sp>
      <p:pic>
        <p:nvPicPr>
          <p:cNvPr id="23554" name="Picture 2">
            <a:extLst>
              <a:ext uri="{FF2B5EF4-FFF2-40B4-BE49-F238E27FC236}">
                <a16:creationId xmlns:a16="http://schemas.microsoft.com/office/drawing/2014/main" id="{AB852C09-3E90-A479-84FF-36248F6A5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829079"/>
            <a:ext cx="5734050" cy="248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904CB5-AEF4-9A58-A81E-6CEEE4BB6C51}"/>
              </a:ext>
            </a:extLst>
          </p:cNvPr>
          <p:cNvSpPr txBox="1"/>
          <p:nvPr/>
        </p:nvSpPr>
        <p:spPr>
          <a:xfrm>
            <a:off x="643640" y="5430467"/>
            <a:ext cx="8878249" cy="369332"/>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dirty="0" err="1">
                <a:solidFill>
                  <a:srgbClr val="000000"/>
                </a:solidFill>
                <a:effectLst/>
                <a:latin typeface="Times New Roman" panose="02020603050405020304" pitchFamily="18" charset="0"/>
              </a:rPr>
              <a:t>Tài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liệu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tham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khảo</a:t>
            </a:r>
            <a:r>
              <a:rPr lang="en-US" sz="1800" b="0" i="0" u="none" strike="noStrike" dirty="0">
                <a:solidFill>
                  <a:srgbClr val="000000"/>
                </a:solidFill>
                <a:effectLst/>
                <a:latin typeface="Times New Roman" panose="02020603050405020304" pitchFamily="18" charset="0"/>
              </a:rPr>
              <a:t>: </a:t>
            </a:r>
            <a:r>
              <a:rPr lang="en-US" dirty="0">
                <a:solidFill>
                  <a:srgbClr val="000000"/>
                </a:solidFill>
                <a:latin typeface="Times New Roman" panose="02020603050405020304" pitchFamily="18" charset="0"/>
              </a:rPr>
              <a:t> </a:t>
            </a:r>
            <a:r>
              <a:rPr lang="en-US" b="0" i="0" u="sng" strike="noStrike" dirty="0">
                <a:solidFill>
                  <a:srgbClr val="1155CC"/>
                </a:solidFill>
                <a:effectLst/>
                <a:latin typeface="Times New Roman" panose="02020603050405020304" pitchFamily="18" charset="0"/>
                <a:hlinkClick r:id="rId3"/>
              </a:rPr>
              <a:t>Connect Google Sheets to WooCommerce for FREE!</a:t>
            </a:r>
            <a:endParaRPr lang="vi-VN" dirty="0"/>
          </a:p>
        </p:txBody>
      </p:sp>
    </p:spTree>
    <p:extLst>
      <p:ext uri="{BB962C8B-B14F-4D97-AF65-F5344CB8AC3E}">
        <p14:creationId xmlns:p14="http://schemas.microsoft.com/office/powerpoint/2010/main" val="390060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 </a:t>
            </a:r>
            <a:r>
              <a:rPr lang="en-US" sz="3600" b="1" kern="1200" dirty="0" err="1">
                <a:solidFill>
                  <a:schemeClr val="tx1"/>
                </a:solidFill>
                <a:latin typeface="+mn-lt"/>
                <a:ea typeface="+mn-ea"/>
                <a:cs typeface="+mn-cs"/>
              </a:rPr>
              <a:t>Phâ</a:t>
            </a:r>
            <a:r>
              <a:rPr lang="en-US" sz="3600" b="1" dirty="0" err="1"/>
              <a:t>n</a:t>
            </a:r>
            <a:r>
              <a:rPr lang="en-US" sz="3600" b="1" dirty="0"/>
              <a:t> chia </a:t>
            </a:r>
            <a:r>
              <a:rPr lang="en-US" sz="3600" b="1" dirty="0" err="1"/>
              <a:t>công</a:t>
            </a:r>
            <a:r>
              <a:rPr lang="en-US" sz="3600" b="1" dirty="0"/>
              <a:t> </a:t>
            </a:r>
            <a:r>
              <a:rPr lang="en-US" sz="3600" b="1" dirty="0" err="1"/>
              <a:t>việc</a:t>
            </a:r>
            <a:endParaRPr lang="vi-VN" sz="3600" b="1" dirty="0"/>
          </a:p>
        </p:txBody>
      </p:sp>
      <p:graphicFrame>
        <p:nvGraphicFramePr>
          <p:cNvPr id="5" name="Table 4">
            <a:extLst>
              <a:ext uri="{FF2B5EF4-FFF2-40B4-BE49-F238E27FC236}">
                <a16:creationId xmlns:a16="http://schemas.microsoft.com/office/drawing/2014/main" id="{09B098C1-938B-0DA0-8DFC-53CD9C6B8E2F}"/>
              </a:ext>
            </a:extLst>
          </p:cNvPr>
          <p:cNvGraphicFramePr>
            <a:graphicFrameLocks noGrp="1"/>
          </p:cNvGraphicFramePr>
          <p:nvPr>
            <p:extLst>
              <p:ext uri="{D42A27DB-BD31-4B8C-83A1-F6EECF244321}">
                <p14:modId xmlns:p14="http://schemas.microsoft.com/office/powerpoint/2010/main" val="2293177277"/>
              </p:ext>
            </p:extLst>
          </p:nvPr>
        </p:nvGraphicFramePr>
        <p:xfrm>
          <a:off x="410551" y="1110183"/>
          <a:ext cx="10894540" cy="5400040"/>
        </p:xfrm>
        <a:graphic>
          <a:graphicData uri="http://schemas.openxmlformats.org/drawingml/2006/table">
            <a:tbl>
              <a:tblPr firstRow="1" bandRow="1">
                <a:tableStyleId>{5C22544A-7EE6-4342-B048-85BDC9FD1C3A}</a:tableStyleId>
              </a:tblPr>
              <a:tblGrid>
                <a:gridCol w="2074491">
                  <a:extLst>
                    <a:ext uri="{9D8B030D-6E8A-4147-A177-3AD203B41FA5}">
                      <a16:colId xmlns:a16="http://schemas.microsoft.com/office/drawing/2014/main" val="2496413596"/>
                    </a:ext>
                  </a:extLst>
                </a:gridCol>
                <a:gridCol w="2283325">
                  <a:extLst>
                    <a:ext uri="{9D8B030D-6E8A-4147-A177-3AD203B41FA5}">
                      <a16:colId xmlns:a16="http://schemas.microsoft.com/office/drawing/2014/main" val="3607273275"/>
                    </a:ext>
                  </a:extLst>
                </a:gridCol>
                <a:gridCol w="2164278">
                  <a:extLst>
                    <a:ext uri="{9D8B030D-6E8A-4147-A177-3AD203B41FA5}">
                      <a16:colId xmlns:a16="http://schemas.microsoft.com/office/drawing/2014/main" val="813097444"/>
                    </a:ext>
                  </a:extLst>
                </a:gridCol>
                <a:gridCol w="2193538">
                  <a:extLst>
                    <a:ext uri="{9D8B030D-6E8A-4147-A177-3AD203B41FA5}">
                      <a16:colId xmlns:a16="http://schemas.microsoft.com/office/drawing/2014/main" val="4251840984"/>
                    </a:ext>
                  </a:extLst>
                </a:gridCol>
                <a:gridCol w="2178908">
                  <a:extLst>
                    <a:ext uri="{9D8B030D-6E8A-4147-A177-3AD203B41FA5}">
                      <a16:colId xmlns:a16="http://schemas.microsoft.com/office/drawing/2014/main" val="1562180883"/>
                    </a:ext>
                  </a:extLst>
                </a:gridCol>
              </a:tblGrid>
              <a:tr h="370840">
                <a:tc>
                  <a:txBody>
                    <a:bodyPr/>
                    <a:lstStyle/>
                    <a:p>
                      <a:pPr marL="0" indent="0" algn="ctr">
                        <a:buFont typeface="Arial" panose="020B0604020202020204" pitchFamily="34" charset="0"/>
                        <a:buNone/>
                      </a:pPr>
                      <a:r>
                        <a:rPr lang="en-US" dirty="0"/>
                        <a:t>Nguyễn Đức Anh</a:t>
                      </a:r>
                      <a:endParaRPr lang="vi-VN" dirty="0"/>
                    </a:p>
                  </a:txBody>
                  <a:tcPr/>
                </a:tc>
                <a:tc>
                  <a:txBody>
                    <a:bodyPr/>
                    <a:lstStyle/>
                    <a:p>
                      <a:pPr algn="ctr"/>
                      <a:r>
                        <a:rPr lang="en-US" dirty="0">
                          <a:solidFill>
                            <a:srgbClr val="FF0000"/>
                          </a:solidFill>
                        </a:rPr>
                        <a:t>Nguyễn Ngọc Bách</a:t>
                      </a:r>
                      <a:endParaRPr lang="vi-VN" dirty="0">
                        <a:solidFill>
                          <a:srgbClr val="FF0000"/>
                        </a:solidFill>
                      </a:endParaRPr>
                    </a:p>
                  </a:txBody>
                  <a:tcPr/>
                </a:tc>
                <a:tc>
                  <a:txBody>
                    <a:bodyPr/>
                    <a:lstStyle/>
                    <a:p>
                      <a:pPr algn="ctr"/>
                      <a:r>
                        <a:rPr lang="en-US" dirty="0"/>
                        <a:t>Trương Quốc Bảo</a:t>
                      </a:r>
                      <a:endParaRPr lang="vi-VN" dirty="0"/>
                    </a:p>
                  </a:txBody>
                  <a:tcPr/>
                </a:tc>
                <a:tc>
                  <a:txBody>
                    <a:bodyPr/>
                    <a:lstStyle/>
                    <a:p>
                      <a:pPr algn="ctr"/>
                      <a:r>
                        <a:rPr lang="en-US" dirty="0"/>
                        <a:t>Lê Mạnh Duy</a:t>
                      </a:r>
                      <a:endParaRPr lang="vi-VN" dirty="0"/>
                    </a:p>
                  </a:txBody>
                  <a:tcPr/>
                </a:tc>
                <a:tc>
                  <a:txBody>
                    <a:bodyPr/>
                    <a:lstStyle/>
                    <a:p>
                      <a:pPr algn="ctr"/>
                      <a:r>
                        <a:rPr lang="en-US" dirty="0"/>
                        <a:t>Phùng Bảo Lâm</a:t>
                      </a:r>
                      <a:endParaRPr lang="vi-VN" dirty="0"/>
                    </a:p>
                  </a:txBody>
                  <a:tcPr/>
                </a:tc>
                <a:extLst>
                  <a:ext uri="{0D108BD9-81ED-4DB2-BD59-A6C34878D82A}">
                    <a16:rowId xmlns:a16="http://schemas.microsoft.com/office/drawing/2014/main" val="3171603636"/>
                  </a:ext>
                </a:extLst>
              </a:tr>
              <a:tr h="370840">
                <a:tc>
                  <a:txBody>
                    <a:bodyPr/>
                    <a:lstStyle/>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GG Maps Platform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Security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Maps Branch</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Recaptcha </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Payment </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Front-end WooCommerce</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Orders WooCommerce</a:t>
                      </a:r>
                      <a:endParaRPr lang="vi-VN" dirty="0"/>
                    </a:p>
                  </a:txBody>
                  <a:tcPr/>
                </a:tc>
                <a:tc>
                  <a:txBody>
                    <a:bodyPr/>
                    <a:lstStyle/>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Github Project</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Billing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IAM &amp; Admin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Compute Engine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Cloud Storage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Deployments Manager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Themes</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Snapshot </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SSL/TLS - Cloudflare</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Làm powerpoint</a:t>
                      </a:r>
                    </a:p>
                    <a:p>
                      <a:endParaRPr lang="vi-VN" dirty="0"/>
                    </a:p>
                  </a:txBody>
                  <a:tcPr/>
                </a:tc>
                <a:tc>
                  <a:txBody>
                    <a:bodyPr/>
                    <a:lstStyle/>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Logging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Translate - Wordpress</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Tag Assistant</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Speed - Cloudflare</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Products WooCommerce Làm powerpoint</a:t>
                      </a:r>
                    </a:p>
                    <a:p>
                      <a:endParaRPr lang="vi-VN" dirty="0"/>
                    </a:p>
                  </a:txBody>
                  <a:tcPr/>
                </a:tc>
                <a:tc>
                  <a:txBody>
                    <a:bodyPr/>
                    <a:lstStyle/>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Tạo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Đăng ký domain</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DNS - Cloudflare</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Thông tin WooCommerce - Wordpress</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CRM - Zoho</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Mail - Zoho</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Flow - Zoho</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Ads</a:t>
                      </a:r>
                    </a:p>
                    <a:p>
                      <a:endParaRPr lang="vi-VN" dirty="0"/>
                    </a:p>
                  </a:txBody>
                  <a:tcPr/>
                </a:tc>
                <a:tc>
                  <a:txBody>
                    <a:bodyPr/>
                    <a:lstStyle/>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Analytics &amp; Logs - Cloudflare</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BigQuery - GG Cloud</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Chatbot </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SEO </a:t>
                      </a:r>
                    </a:p>
                    <a:p>
                      <a:pPr marL="285750" indent="-285750" rtl="0" fontAlgn="base">
                        <a:buFont typeface="Arial" panose="020B0604020202020204" pitchFamily="34" charset="0"/>
                        <a:buChar char="•"/>
                      </a:pPr>
                      <a:r>
                        <a:rPr lang="vi-VN" sz="1800" b="0" i="0" u="none" strike="noStrike" kern="1200" dirty="0">
                          <a:solidFill>
                            <a:schemeClr val="dk1"/>
                          </a:solidFill>
                          <a:effectLst/>
                          <a:latin typeface="+mn-lt"/>
                          <a:ea typeface="+mn-ea"/>
                          <a:cs typeface="+mn-cs"/>
                        </a:rPr>
                        <a:t>Front-end WooCommerce</a:t>
                      </a:r>
                      <a:endParaRPr lang="vi-VN" dirty="0"/>
                    </a:p>
                  </a:txBody>
                  <a:tcPr/>
                </a:tc>
                <a:extLst>
                  <a:ext uri="{0D108BD9-81ED-4DB2-BD59-A6C34878D82A}">
                    <a16:rowId xmlns:a16="http://schemas.microsoft.com/office/drawing/2014/main" val="3577459446"/>
                  </a:ext>
                </a:extLst>
              </a:tr>
            </a:tbl>
          </a:graphicData>
        </a:graphic>
      </p:graphicFrame>
    </p:spTree>
    <p:extLst>
      <p:ext uri="{BB962C8B-B14F-4D97-AF65-F5344CB8AC3E}">
        <p14:creationId xmlns:p14="http://schemas.microsoft.com/office/powerpoint/2010/main" val="102833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1754326"/>
          </a:xfrm>
          <a:prstGeom prst="rect">
            <a:avLst/>
          </a:prstGeom>
          <a:noFill/>
        </p:spPr>
        <p:txBody>
          <a:bodyPr wrap="square" rtlCol="0">
            <a:spAutoFit/>
          </a:bodyPr>
          <a:lstStyle/>
          <a:p>
            <a:pPr marL="285750" indent="-285750">
              <a:buFont typeface="Arial" panose="020B0604020202020204" pitchFamily="34" charset="0"/>
              <a:buChar char="•"/>
            </a:pPr>
            <a:r>
              <a:rPr lang="vi-VN" b="0" i="0" dirty="0">
                <a:effectLst/>
                <a:latin typeface="+mj-lt"/>
              </a:rPr>
              <a:t>Tag Assistant là một công cụ của Google được sử dụng để kiểm tra và xác nhận cài đặt của các thẻ trên trang web. Cụ thể, nó được sử dụng chủ yếu để kiểm tra các thẻ Google Analytics, Google Ads Conversion Tracking, Google Tag Manager và các thẻ liên quan khác trên trang web. Tag Assistant có thể giúp người dùng xác định các vấn đề liên quan đến cài đặt thẻ, như sai sót trong việc triển khai, thẻ bị trùng lặp hoặc thiếu, và các vấn đề khác có thể ảnh hưởng đến việc thu thập dữ liệu hoặc theo dõi hoạt động trên trang web.</a:t>
            </a:r>
            <a:endParaRPr lang="vi-VN" dirty="0">
              <a:latin typeface="+mj-lt"/>
            </a:endParaRPr>
          </a:p>
        </p:txBody>
      </p:sp>
      <p:pic>
        <p:nvPicPr>
          <p:cNvPr id="6" name="Picture 5">
            <a:extLst>
              <a:ext uri="{FF2B5EF4-FFF2-40B4-BE49-F238E27FC236}">
                <a16:creationId xmlns:a16="http://schemas.microsoft.com/office/drawing/2014/main" id="{CCAEFB80-5E69-A363-A60C-97D691C2DEA6}"/>
              </a:ext>
            </a:extLst>
          </p:cNvPr>
          <p:cNvPicPr>
            <a:picLocks noChangeAspect="1"/>
          </p:cNvPicPr>
          <p:nvPr/>
        </p:nvPicPr>
        <p:blipFill>
          <a:blip r:embed="rId2"/>
          <a:stretch>
            <a:fillRect/>
          </a:stretch>
        </p:blipFill>
        <p:spPr>
          <a:xfrm>
            <a:off x="793102" y="3465001"/>
            <a:ext cx="9881118" cy="2028745"/>
          </a:xfrm>
          <a:prstGeom prst="rect">
            <a:avLst/>
          </a:prstGeom>
        </p:spPr>
      </p:pic>
    </p:spTree>
    <p:extLst>
      <p:ext uri="{BB962C8B-B14F-4D97-AF65-F5344CB8AC3E}">
        <p14:creationId xmlns:p14="http://schemas.microsoft.com/office/powerpoint/2010/main" val="340138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B1: Tạo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Website</a:t>
            </a:r>
            <a:endParaRPr lang="vi-V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AE2A6F6-F4CD-BBE4-A272-884F7B4F8B0D}"/>
              </a:ext>
            </a:extLst>
          </p:cNvPr>
          <p:cNvPicPr>
            <a:picLocks noChangeAspect="1"/>
          </p:cNvPicPr>
          <p:nvPr/>
        </p:nvPicPr>
        <p:blipFill>
          <a:blip r:embed="rId2"/>
          <a:stretch>
            <a:fillRect/>
          </a:stretch>
        </p:blipFill>
        <p:spPr>
          <a:xfrm>
            <a:off x="643640" y="1990166"/>
            <a:ext cx="8976049" cy="4287981"/>
          </a:xfrm>
          <a:prstGeom prst="rect">
            <a:avLst/>
          </a:prstGeom>
        </p:spPr>
      </p:pic>
    </p:spTree>
    <p:extLst>
      <p:ext uri="{BB962C8B-B14F-4D97-AF65-F5344CB8AC3E}">
        <p14:creationId xmlns:p14="http://schemas.microsoft.com/office/powerpoint/2010/main" val="4172947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B2: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header.php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wordpress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endParaRPr lang="vi-V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4143CDE-CB53-6DF6-2DE7-A7438CA9823C}"/>
              </a:ext>
            </a:extLst>
          </p:cNvPr>
          <p:cNvPicPr>
            <a:picLocks noChangeAspect="1"/>
          </p:cNvPicPr>
          <p:nvPr/>
        </p:nvPicPr>
        <p:blipFill>
          <a:blip r:embed="rId2"/>
          <a:stretch>
            <a:fillRect/>
          </a:stretch>
        </p:blipFill>
        <p:spPr>
          <a:xfrm>
            <a:off x="793102" y="2105481"/>
            <a:ext cx="4860085" cy="4057352"/>
          </a:xfrm>
          <a:prstGeom prst="rect">
            <a:avLst/>
          </a:prstGeom>
        </p:spPr>
      </p:pic>
      <p:pic>
        <p:nvPicPr>
          <p:cNvPr id="9" name="Picture 8">
            <a:extLst>
              <a:ext uri="{FF2B5EF4-FFF2-40B4-BE49-F238E27FC236}">
                <a16:creationId xmlns:a16="http://schemas.microsoft.com/office/drawing/2014/main" id="{223BD7AE-EBE7-452E-B8B1-6EE1CE475DB8}"/>
              </a:ext>
            </a:extLst>
          </p:cNvPr>
          <p:cNvPicPr>
            <a:picLocks noChangeAspect="1"/>
          </p:cNvPicPr>
          <p:nvPr/>
        </p:nvPicPr>
        <p:blipFill>
          <a:blip r:embed="rId3"/>
          <a:stretch>
            <a:fillRect/>
          </a:stretch>
        </p:blipFill>
        <p:spPr>
          <a:xfrm>
            <a:off x="5836298" y="2105481"/>
            <a:ext cx="5665237" cy="4057352"/>
          </a:xfrm>
          <a:prstGeom prst="rect">
            <a:avLst/>
          </a:prstGeom>
        </p:spPr>
      </p:pic>
    </p:spTree>
    <p:extLst>
      <p:ext uri="{BB962C8B-B14F-4D97-AF65-F5344CB8AC3E}">
        <p14:creationId xmlns:p14="http://schemas.microsoft.com/office/powerpoint/2010/main" val="1406820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B3: Tạo </a:t>
            </a:r>
            <a:r>
              <a:rPr lang="en-US" dirty="0" err="1">
                <a:latin typeface="Times New Roman" panose="02020603050405020304" pitchFamily="18" charset="0"/>
                <a:cs typeface="Times New Roman" panose="02020603050405020304" pitchFamily="18" charset="0"/>
              </a:rPr>
              <a:t>thẻ</a:t>
            </a:r>
            <a:r>
              <a:rPr lang="en-US" dirty="0">
                <a:latin typeface="Times New Roman" panose="02020603050405020304" pitchFamily="18" charset="0"/>
                <a:cs typeface="Times New Roman" panose="02020603050405020304" pitchFamily="18" charset="0"/>
              </a:rPr>
              <a:t> và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endParaRPr lang="vi-V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254C3FA-F4C5-9055-F023-1D1293CF1B8D}"/>
              </a:ext>
            </a:extLst>
          </p:cNvPr>
          <p:cNvPicPr>
            <a:picLocks noChangeAspect="1"/>
          </p:cNvPicPr>
          <p:nvPr/>
        </p:nvPicPr>
        <p:blipFill>
          <a:blip r:embed="rId2"/>
          <a:stretch>
            <a:fillRect/>
          </a:stretch>
        </p:blipFill>
        <p:spPr>
          <a:xfrm>
            <a:off x="793102" y="1918797"/>
            <a:ext cx="4749282" cy="3882066"/>
          </a:xfrm>
          <a:prstGeom prst="rect">
            <a:avLst/>
          </a:prstGeom>
        </p:spPr>
      </p:pic>
      <p:pic>
        <p:nvPicPr>
          <p:cNvPr id="10" name="Picture 9">
            <a:extLst>
              <a:ext uri="{FF2B5EF4-FFF2-40B4-BE49-F238E27FC236}">
                <a16:creationId xmlns:a16="http://schemas.microsoft.com/office/drawing/2014/main" id="{3637896E-8320-2881-D900-8F86EC8E3D71}"/>
              </a:ext>
            </a:extLst>
          </p:cNvPr>
          <p:cNvPicPr>
            <a:picLocks noChangeAspect="1"/>
          </p:cNvPicPr>
          <p:nvPr/>
        </p:nvPicPr>
        <p:blipFill>
          <a:blip r:embed="rId3"/>
          <a:stretch>
            <a:fillRect/>
          </a:stretch>
        </p:blipFill>
        <p:spPr>
          <a:xfrm>
            <a:off x="5906278" y="1918798"/>
            <a:ext cx="5576424" cy="3882066"/>
          </a:xfrm>
          <a:prstGeom prst="rect">
            <a:avLst/>
          </a:prstGeom>
        </p:spPr>
      </p:pic>
    </p:spTree>
    <p:extLst>
      <p:ext uri="{BB962C8B-B14F-4D97-AF65-F5344CB8AC3E}">
        <p14:creationId xmlns:p14="http://schemas.microsoft.com/office/powerpoint/2010/main" val="3314237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B4: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và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endParaRPr lang="vi-V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9DD2DFD-D80C-CE45-FDF1-AB9AD5894F85}"/>
              </a:ext>
            </a:extLst>
          </p:cNvPr>
          <p:cNvPicPr>
            <a:picLocks noChangeAspect="1"/>
          </p:cNvPicPr>
          <p:nvPr/>
        </p:nvPicPr>
        <p:blipFill>
          <a:blip r:embed="rId2"/>
          <a:stretch>
            <a:fillRect/>
          </a:stretch>
        </p:blipFill>
        <p:spPr>
          <a:xfrm>
            <a:off x="793102" y="1865038"/>
            <a:ext cx="9050694" cy="4379983"/>
          </a:xfrm>
          <a:prstGeom prst="rect">
            <a:avLst/>
          </a:prstGeom>
        </p:spPr>
      </p:pic>
    </p:spTree>
    <p:extLst>
      <p:ext uri="{BB962C8B-B14F-4D97-AF65-F5344CB8AC3E}">
        <p14:creationId xmlns:p14="http://schemas.microsoft.com/office/powerpoint/2010/main" val="3440208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B4: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và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endParaRPr lang="vi-V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80AC38C-F914-E3AB-D1DF-65DC92820F0B}"/>
              </a:ext>
            </a:extLst>
          </p:cNvPr>
          <p:cNvPicPr>
            <a:picLocks noChangeAspect="1"/>
          </p:cNvPicPr>
          <p:nvPr/>
        </p:nvPicPr>
        <p:blipFill>
          <a:blip r:embed="rId2"/>
          <a:stretch>
            <a:fillRect/>
          </a:stretch>
        </p:blipFill>
        <p:spPr>
          <a:xfrm>
            <a:off x="718458" y="1865038"/>
            <a:ext cx="6858000" cy="4356108"/>
          </a:xfrm>
          <a:prstGeom prst="rect">
            <a:avLst/>
          </a:prstGeom>
        </p:spPr>
      </p:pic>
      <p:pic>
        <p:nvPicPr>
          <p:cNvPr id="9" name="Picture 8">
            <a:extLst>
              <a:ext uri="{FF2B5EF4-FFF2-40B4-BE49-F238E27FC236}">
                <a16:creationId xmlns:a16="http://schemas.microsoft.com/office/drawing/2014/main" id="{3DA1D5B6-0F02-D001-313D-E4A35507BDC0}"/>
              </a:ext>
            </a:extLst>
          </p:cNvPr>
          <p:cNvPicPr>
            <a:picLocks noChangeAspect="1"/>
          </p:cNvPicPr>
          <p:nvPr/>
        </p:nvPicPr>
        <p:blipFill>
          <a:blip r:embed="rId3"/>
          <a:stretch>
            <a:fillRect/>
          </a:stretch>
        </p:blipFill>
        <p:spPr>
          <a:xfrm>
            <a:off x="7781255" y="1865038"/>
            <a:ext cx="3171588" cy="4428690"/>
          </a:xfrm>
          <a:prstGeom prst="rect">
            <a:avLst/>
          </a:prstGeom>
        </p:spPr>
      </p:pic>
    </p:spTree>
    <p:extLst>
      <p:ext uri="{BB962C8B-B14F-4D97-AF65-F5344CB8AC3E}">
        <p14:creationId xmlns:p14="http://schemas.microsoft.com/office/powerpoint/2010/main" val="3931940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3" name="TextBox 2">
            <a:extLst>
              <a:ext uri="{FF2B5EF4-FFF2-40B4-BE49-F238E27FC236}">
                <a16:creationId xmlns:a16="http://schemas.microsoft.com/office/drawing/2014/main" id="{2D860ED3-96AE-D584-C346-D03FE34CD956}"/>
              </a:ext>
            </a:extLst>
          </p:cNvPr>
          <p:cNvSpPr txBox="1"/>
          <p:nvPr/>
        </p:nvSpPr>
        <p:spPr>
          <a:xfrm>
            <a:off x="793102" y="1410314"/>
            <a:ext cx="988111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B5: Theo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Google Analytic</a:t>
            </a:r>
            <a:endParaRPr lang="vi-V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E843FE5-2E4D-4D70-9E9D-7C66493BEAC9}"/>
              </a:ext>
            </a:extLst>
          </p:cNvPr>
          <p:cNvPicPr>
            <a:picLocks noChangeAspect="1"/>
          </p:cNvPicPr>
          <p:nvPr/>
        </p:nvPicPr>
        <p:blipFill>
          <a:blip r:embed="rId2"/>
          <a:stretch>
            <a:fillRect/>
          </a:stretch>
        </p:blipFill>
        <p:spPr>
          <a:xfrm>
            <a:off x="643640" y="2047828"/>
            <a:ext cx="10795691" cy="4223077"/>
          </a:xfrm>
          <a:prstGeom prst="rect">
            <a:avLst/>
          </a:prstGeom>
        </p:spPr>
      </p:pic>
    </p:spTree>
    <p:extLst>
      <p:ext uri="{BB962C8B-B14F-4D97-AF65-F5344CB8AC3E}">
        <p14:creationId xmlns:p14="http://schemas.microsoft.com/office/powerpoint/2010/main" val="166129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10. Tích hợp Tag Assistant</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7B1F9F9-A8EE-68E5-A13A-69754CDB34BD}"/>
              </a:ext>
            </a:extLst>
          </p:cNvPr>
          <p:cNvSpPr txBox="1"/>
          <p:nvPr/>
        </p:nvSpPr>
        <p:spPr>
          <a:xfrm>
            <a:off x="839754" y="1410314"/>
            <a:ext cx="9592545"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Trang web chính thức của Google Tag Manager cung cấp hướng dẫn, tài liệu và tài nguyên để bắt đầu và hiểu sâu hơn về cách sử dụng công cụ này: </a:t>
            </a:r>
            <a:r>
              <a:rPr lang="vi-VN" b="0" i="0" u="none" strike="noStrike" dirty="0">
                <a:solidFill>
                  <a:schemeClr val="accent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Google Tag Manager</a:t>
            </a:r>
            <a:endParaRPr lang="vi-VN" b="0" i="0" u="none" strike="noStrike" dirty="0">
              <a:solidFill>
                <a:schemeClr val="accent1"/>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Google cung cấp các khóa học miễn phí về Google Analytics, trong đó có các phần liên quan đến Google Tag Manager. Đây là một nguồn tuyệt vời để học cách triển khai các tag và theo dõi dữ liệu: </a:t>
            </a:r>
            <a:r>
              <a:rPr lang="vi-VN" b="0" i="0" u="none" strike="noStrike" dirty="0">
                <a:solidFill>
                  <a:schemeClr val="accent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Google Analytics Academy</a:t>
            </a:r>
            <a:endParaRPr lang="vi-VN" b="0" i="0" u="none" strike="noStrike" dirty="0">
              <a:solidFill>
                <a:schemeClr val="accent1"/>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Hướng dẫn tạo thẻ: </a:t>
            </a:r>
            <a:r>
              <a:rPr lang="vi-VN" dirty="0">
                <a:solidFill>
                  <a:schemeClr val="accent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Google Tag Manager: Hướng dẫn tracking khách đặt hàng bằng GTM và GA4 (youtube.com)</a:t>
            </a:r>
            <a:endParaRPr lang="vi-V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4540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11. Tích hợp All In One SEO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D36F71D8-32D4-2A38-D63B-ABF003B72393}"/>
              </a:ext>
            </a:extLst>
          </p:cNvPr>
          <p:cNvSpPr txBox="1"/>
          <p:nvPr/>
        </p:nvSpPr>
        <p:spPr>
          <a:xfrm>
            <a:off x="643640" y="1589211"/>
            <a:ext cx="9722670" cy="1200329"/>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All in one SEO là một plugin phổ biến trong wordpress. Nó giúp giải quyết bài toán SEO, một khái niệm trong ngành thương mại điện từ để cập đến việc tạo danh mục và đề xuất tìm kiếm trang web ở trên các trình duyệt. Ngoài ra All in one SEO cũng cấp một số dịch vụ để tăng thứ hạng tìm kiếm trang web ( nếu nâng cấp lên bản mở rộng)</a:t>
            </a:r>
            <a:endParaRPr lang="vi-VN" dirty="0"/>
          </a:p>
        </p:txBody>
      </p:sp>
      <p:pic>
        <p:nvPicPr>
          <p:cNvPr id="24578" name="Picture 2">
            <a:extLst>
              <a:ext uri="{FF2B5EF4-FFF2-40B4-BE49-F238E27FC236}">
                <a16:creationId xmlns:a16="http://schemas.microsoft.com/office/drawing/2014/main" id="{389BC3EB-33C6-8D7C-959C-9E2651F6B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3101732"/>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950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11. Tích hợp All In One SEO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D36F71D8-32D4-2A38-D63B-ABF003B72393}"/>
              </a:ext>
            </a:extLst>
          </p:cNvPr>
          <p:cNvSpPr txBox="1"/>
          <p:nvPr/>
        </p:nvSpPr>
        <p:spPr>
          <a:xfrm>
            <a:off x="643640" y="1504430"/>
            <a:ext cx="9722670"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Bước 1: Truy cập vào danh mục plugin và vào mục Add new plugin</a:t>
            </a:r>
            <a:endParaRPr lang="vi-VN" dirty="0"/>
          </a:p>
        </p:txBody>
      </p:sp>
      <p:pic>
        <p:nvPicPr>
          <p:cNvPr id="25602" name="Picture 2">
            <a:extLst>
              <a:ext uri="{FF2B5EF4-FFF2-40B4-BE49-F238E27FC236}">
                <a16:creationId xmlns:a16="http://schemas.microsoft.com/office/drawing/2014/main" id="{40CC7FEB-5E08-33CA-30F3-2192AF10C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119312"/>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 </a:t>
            </a:r>
            <a:r>
              <a:rPr lang="en-US" sz="3600" b="1" kern="1200" dirty="0" err="1">
                <a:solidFill>
                  <a:schemeClr val="tx1"/>
                </a:solidFill>
                <a:latin typeface="+mn-lt"/>
                <a:ea typeface="+mn-ea"/>
                <a:cs typeface="+mn-cs"/>
              </a:rPr>
              <a:t>Phâ</a:t>
            </a:r>
            <a:r>
              <a:rPr lang="en-US" sz="3600" b="1" dirty="0" err="1"/>
              <a:t>n</a:t>
            </a:r>
            <a:r>
              <a:rPr lang="en-US" sz="3600" b="1" dirty="0"/>
              <a:t> chia </a:t>
            </a:r>
            <a:r>
              <a:rPr lang="en-US" sz="3600" b="1" dirty="0" err="1"/>
              <a:t>công</a:t>
            </a:r>
            <a:r>
              <a:rPr lang="en-US" sz="3600" b="1" dirty="0"/>
              <a:t> </a:t>
            </a:r>
            <a:r>
              <a:rPr lang="en-US" sz="3600" b="1" dirty="0" err="1"/>
              <a:t>việc</a:t>
            </a:r>
            <a:endParaRPr lang="vi-VN" sz="3600" b="1" dirty="0"/>
          </a:p>
        </p:txBody>
      </p:sp>
      <p:pic>
        <p:nvPicPr>
          <p:cNvPr id="3" name="Picture 2">
            <a:extLst>
              <a:ext uri="{FF2B5EF4-FFF2-40B4-BE49-F238E27FC236}">
                <a16:creationId xmlns:a16="http://schemas.microsoft.com/office/drawing/2014/main" id="{E53FCAAD-6AF5-B9B2-4A47-A2E3F37AA79A}"/>
              </a:ext>
            </a:extLst>
          </p:cNvPr>
          <p:cNvPicPr>
            <a:picLocks noChangeAspect="1"/>
          </p:cNvPicPr>
          <p:nvPr/>
        </p:nvPicPr>
        <p:blipFill>
          <a:blip r:embed="rId2"/>
          <a:stretch>
            <a:fillRect/>
          </a:stretch>
        </p:blipFill>
        <p:spPr>
          <a:xfrm>
            <a:off x="587483" y="1229179"/>
            <a:ext cx="10848564" cy="4446600"/>
          </a:xfrm>
          <a:prstGeom prst="rect">
            <a:avLst/>
          </a:prstGeom>
        </p:spPr>
      </p:pic>
    </p:spTree>
    <p:extLst>
      <p:ext uri="{BB962C8B-B14F-4D97-AF65-F5344CB8AC3E}">
        <p14:creationId xmlns:p14="http://schemas.microsoft.com/office/powerpoint/2010/main" val="1466634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11. Tích hợp All In One SEO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D36F71D8-32D4-2A38-D63B-ABF003B72393}"/>
              </a:ext>
            </a:extLst>
          </p:cNvPr>
          <p:cNvSpPr txBox="1"/>
          <p:nvPr/>
        </p:nvSpPr>
        <p:spPr>
          <a:xfrm>
            <a:off x="643640" y="1504430"/>
            <a:ext cx="9722670"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Bước 2: Cài đặt plugin All in one SEO và kích hoạt plugin</a:t>
            </a:r>
            <a:endParaRPr lang="vi-VN" dirty="0"/>
          </a:p>
        </p:txBody>
      </p:sp>
      <p:pic>
        <p:nvPicPr>
          <p:cNvPr id="26626" name="Picture 2">
            <a:extLst>
              <a:ext uri="{FF2B5EF4-FFF2-40B4-BE49-F238E27FC236}">
                <a16:creationId xmlns:a16="http://schemas.microsoft.com/office/drawing/2014/main" id="{70327EEE-CDA8-3C9D-E0A6-308D556D4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328486"/>
            <a:ext cx="5689708"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85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11. Tích hợp All In One SEO</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D36F71D8-32D4-2A38-D63B-ABF003B72393}"/>
              </a:ext>
            </a:extLst>
          </p:cNvPr>
          <p:cNvSpPr txBox="1"/>
          <p:nvPr/>
        </p:nvSpPr>
        <p:spPr>
          <a:xfrm>
            <a:off x="643640" y="1504430"/>
            <a:ext cx="9722670"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333333"/>
                </a:solidFill>
                <a:effectLst/>
                <a:latin typeface="Times New Roman" panose="02020603050405020304" pitchFamily="18" charset="0"/>
              </a:rPr>
              <a:t>Bước 3: Truy cập vào trang quản lý của All in one SEO trên Wordpress</a:t>
            </a:r>
            <a:endParaRPr lang="vi-VN" dirty="0"/>
          </a:p>
        </p:txBody>
      </p:sp>
      <p:pic>
        <p:nvPicPr>
          <p:cNvPr id="27650" name="Picture 2">
            <a:extLst>
              <a:ext uri="{FF2B5EF4-FFF2-40B4-BE49-F238E27FC236}">
                <a16:creationId xmlns:a16="http://schemas.microsoft.com/office/drawing/2014/main" id="{C418C9FA-499B-F197-65DF-61A05AF1D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119312"/>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32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12.</a:t>
            </a:r>
            <a:r>
              <a:rPr lang="en-US" sz="1800" i="0" u="none" strike="noStrike" dirty="0">
                <a:solidFill>
                  <a:srgbClr val="000000"/>
                </a:solidFill>
                <a:effectLst/>
                <a:cs typeface="Times New Roman" panose="02020603050405020304" pitchFamily="18" charset="0"/>
              </a:rPr>
              <a:t> Tích hợp GG Search Console</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0CA06238-B26D-84F2-A968-FE7BD0155824}"/>
              </a:ext>
            </a:extLst>
          </p:cNvPr>
          <p:cNvSpPr txBox="1"/>
          <p:nvPr/>
        </p:nvSpPr>
        <p:spPr>
          <a:xfrm>
            <a:off x="643640" y="1531233"/>
            <a:ext cx="10097496" cy="369331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Google Search Console là một dịch vụ miễn phí mà Google cung cấp để giúp bạn theo dõi, duy trì và khắc phục sự cố liên quan đến sự hiện diện của trang web của mình trong kết quả tìm kiếm trên Google. Bạn không cần phải đăng ký Search Console để trang web của bạn hiển thị trong kết quả tìm kiếm của Google, nhưng Search Console giúp bạn hiểu và cải thiện cách Google xem trang của bạn.</a:t>
            </a:r>
            <a:endParaRPr lang="vi-VN" sz="2000" b="0" i="0" u="none" strike="noStrike" dirty="0">
              <a:solidFill>
                <a:srgbClr val="000000"/>
              </a:solidFill>
              <a:effectLst/>
              <a:latin typeface="Times New Roman" panose="02020603050405020304" pitchFamily="18" charset="0"/>
            </a:endParaRP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Search Console cung cấp công cụ và báo cáo cho các hành động sau:</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Xác nhận rằng Google có thể tìm và thu thập dữ liệu trang web của bạn.</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Khắc phục vấn đề lập chỉ mục và yêu cầu lập chỉ mục lại nội dung mới hoặc nội dung cập nhật.</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Xem dữ liệu về lưu lượng truy cập từ Google Tìm kiếm đến trang web của bạn: tần suất trang web của bạn xuất hiện trong Google Tìm kiếm, cụm từ tìm kiếm nào làm trang web của bạn hiển thị, tần suất người tìm kiếm nhấp vào trang đối với các cụm từ đó, v.v.</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Nhận thông báo khi Google gặp phải vấn đề lập chỉ mục, nội dung spam hoặc các vấn đề khác trên trang web của bạn.</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Cho bạn thấy những trang web liên kết đến trang web của mình.</a:t>
            </a:r>
          </a:p>
        </p:txBody>
      </p:sp>
    </p:spTree>
    <p:extLst>
      <p:ext uri="{BB962C8B-B14F-4D97-AF65-F5344CB8AC3E}">
        <p14:creationId xmlns:p14="http://schemas.microsoft.com/office/powerpoint/2010/main" val="3698245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12.</a:t>
            </a:r>
            <a:r>
              <a:rPr lang="en-US" sz="1800" i="0" u="none" strike="noStrike" dirty="0">
                <a:solidFill>
                  <a:srgbClr val="000000"/>
                </a:solidFill>
                <a:effectLst/>
                <a:cs typeface="Times New Roman" panose="02020603050405020304" pitchFamily="18" charset="0"/>
              </a:rPr>
              <a:t> Tích hợp GG Search Console</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0CA06238-B26D-84F2-A968-FE7BD0155824}"/>
              </a:ext>
            </a:extLst>
          </p:cNvPr>
          <p:cNvSpPr txBox="1"/>
          <p:nvPr/>
        </p:nvSpPr>
        <p:spPr>
          <a:xfrm>
            <a:off x="643640" y="1531233"/>
            <a:ext cx="10097496" cy="369331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Google Search Console là một dịch vụ miễn phí mà Google cung cấp để giúp bạn theo dõi, duy trì và khắc phục sự cố liên quan đến sự hiện diện của trang web của mình trong kết quả tìm kiếm trên Google. Bạn không cần phải đăng ký Search Console để trang web của bạn hiển thị trong kết quả tìm kiếm của Google, nhưng Search Console giúp bạn hiểu và cải thiện cách Google xem trang của bạn.</a:t>
            </a:r>
            <a:endParaRPr lang="vi-VN" sz="2000" b="0" i="0" u="none" strike="noStrike" dirty="0">
              <a:solidFill>
                <a:srgbClr val="000000"/>
              </a:solidFill>
              <a:effectLst/>
              <a:latin typeface="Times New Roman" panose="02020603050405020304" pitchFamily="18" charset="0"/>
            </a:endParaRP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Search Console cung cấp công cụ và báo cáo cho các hành động sau:</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Xác nhận rằng Google có thể tìm và thu thập dữ liệu trang web của bạn.</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Khắc phục vấn đề lập chỉ mục và yêu cầu lập chỉ mục lại nội dung mới hoặc nội dung cập nhật.</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Xem dữ liệu về lưu lượng truy cập từ Google Tìm kiếm đến trang web của bạn: tần suất trang web của bạn xuất hiện trong Google Tìm kiếm, cụm từ tìm kiếm nào làm trang web của bạn hiển thị, tần suất người tìm kiếm nhấp vào trang đối với các cụm từ đó, v.v.</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Nhận thông báo khi Google gặp phải vấn đề lập chỉ mục, nội dung spam hoặc các vấn đề khác trên trang web của bạn.</a:t>
            </a:r>
          </a:p>
          <a:p>
            <a:pPr marL="742950" indent="-285750"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Cho bạn thấy những trang web liên kết đến trang web của mình.</a:t>
            </a:r>
          </a:p>
        </p:txBody>
      </p:sp>
    </p:spTree>
    <p:extLst>
      <p:ext uri="{BB962C8B-B14F-4D97-AF65-F5344CB8AC3E}">
        <p14:creationId xmlns:p14="http://schemas.microsoft.com/office/powerpoint/2010/main" val="4268995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12.</a:t>
            </a:r>
            <a:r>
              <a:rPr lang="en-US" sz="1800" i="0" u="none" strike="noStrike" dirty="0">
                <a:solidFill>
                  <a:srgbClr val="000000"/>
                </a:solidFill>
                <a:effectLst/>
                <a:cs typeface="Times New Roman" panose="02020603050405020304" pitchFamily="18" charset="0"/>
              </a:rPr>
              <a:t> Tích hợp GG Search Console</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0CA06238-B26D-84F2-A968-FE7BD0155824}"/>
              </a:ext>
            </a:extLst>
          </p:cNvPr>
          <p:cNvSpPr txBox="1"/>
          <p:nvPr/>
        </p:nvSpPr>
        <p:spPr>
          <a:xfrm>
            <a:off x="643640" y="1531233"/>
            <a:ext cx="10097496" cy="1200329"/>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1: Thiết lập cho phép google search console truy cập vào trang web của bạn.</a:t>
            </a:r>
          </a:p>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Bước 2: Xác minh quyền sở hữu qua tài khoản admin.</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Lựa chọn một trong bốn phương thức ( đối với wordpress hãy chọn phương thức 2).</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Kết quả sẽ được xác nhận sau khi xác minh thành công</a:t>
            </a:r>
          </a:p>
        </p:txBody>
      </p:sp>
      <p:pic>
        <p:nvPicPr>
          <p:cNvPr id="28674" name="Picture 2">
            <a:extLst>
              <a:ext uri="{FF2B5EF4-FFF2-40B4-BE49-F238E27FC236}">
                <a16:creationId xmlns:a16="http://schemas.microsoft.com/office/drawing/2014/main" id="{DE7549CC-A65A-4533-1165-BD78B5CA3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00" y="2910459"/>
            <a:ext cx="5285069"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a:extLst>
              <a:ext uri="{FF2B5EF4-FFF2-40B4-BE49-F238E27FC236}">
                <a16:creationId xmlns:a16="http://schemas.microsoft.com/office/drawing/2014/main" id="{24FDAA8E-C4FC-845C-8A8F-F4460D9F7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269" y="2910459"/>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817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12.</a:t>
            </a:r>
            <a:r>
              <a:rPr lang="en-US" sz="1800" i="0" u="none" strike="noStrike" dirty="0">
                <a:solidFill>
                  <a:srgbClr val="000000"/>
                </a:solidFill>
                <a:effectLst/>
                <a:cs typeface="Times New Roman" panose="02020603050405020304" pitchFamily="18" charset="0"/>
              </a:rPr>
              <a:t> Tích hợp GG Search Console</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0CA06238-B26D-84F2-A968-FE7BD0155824}"/>
              </a:ext>
            </a:extLst>
          </p:cNvPr>
          <p:cNvSpPr txBox="1"/>
          <p:nvPr/>
        </p:nvSpPr>
        <p:spPr>
          <a:xfrm>
            <a:off x="643640" y="1531233"/>
            <a:ext cx="10097496"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1F1F1F"/>
                </a:solidFill>
                <a:effectLst/>
                <a:latin typeface="Times New Roman" panose="02020603050405020304" pitchFamily="18" charset="0"/>
              </a:rPr>
              <a:t>Dữ liệu về trang web của bạn sẽ tự cập nhật trong vòng tầm 1 ngày</a:t>
            </a:r>
          </a:p>
        </p:txBody>
      </p:sp>
      <p:pic>
        <p:nvPicPr>
          <p:cNvPr id="29698" name="Picture 2">
            <a:extLst>
              <a:ext uri="{FF2B5EF4-FFF2-40B4-BE49-F238E27FC236}">
                <a16:creationId xmlns:a16="http://schemas.microsoft.com/office/drawing/2014/main" id="{13FCC52D-797E-B47F-3DBB-792E0BFC8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200677"/>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46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923330"/>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Là công cụ do Google phát hành, dùng để chống lại việc đăng ký form, đăng ký tự động, hoạt động trong form của người máy, robot một cách bảo mật, thông minh và hiệu quả nhất. Đồng thời, Google reCAPTCHA cũng giúp bảo mật website, hạn chế spam tự động vào hệ thống trang web.</a:t>
            </a:r>
            <a:endParaRPr lang="vi-VN" dirty="0"/>
          </a:p>
        </p:txBody>
      </p:sp>
      <p:pic>
        <p:nvPicPr>
          <p:cNvPr id="14338" name="Picture 2">
            <a:extLst>
              <a:ext uri="{FF2B5EF4-FFF2-40B4-BE49-F238E27FC236}">
                <a16:creationId xmlns:a16="http://schemas.microsoft.com/office/drawing/2014/main" id="{E2769A3C-7764-EAA7-4E91-E3CF602E2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755284"/>
            <a:ext cx="573405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11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Truy cập trang web reCAPTCHA: Truy cập trang web reCAPTCHA (</a:t>
            </a:r>
            <a:r>
              <a:rPr lang="vi-VN" sz="1800" b="0" i="0" u="sng" strike="noStrike" dirty="0">
                <a:solidFill>
                  <a:srgbClr val="1155CC"/>
                </a:solidFill>
                <a:effectLst/>
                <a:latin typeface="Times New Roman" panose="02020603050405020304" pitchFamily="18" charset="0"/>
                <a:hlinkClick r:id="rId2"/>
              </a:rPr>
              <a:t>https://www.google.com/recaptcha/about/</a:t>
            </a:r>
            <a:r>
              <a:rPr lang="vi-VN" sz="1800" b="0" i="0" u="none" strike="noStrike" dirty="0">
                <a:solidFill>
                  <a:srgbClr val="000000"/>
                </a:solidFill>
                <a:effectLst/>
                <a:latin typeface="Times New Roman" panose="02020603050405020304" pitchFamily="18" charset="0"/>
              </a:rPr>
              <a:t>) và đăng nhập bằng tài khoản Google của bạn.</a:t>
            </a:r>
            <a:endParaRPr lang="vi-VN" dirty="0"/>
          </a:p>
        </p:txBody>
      </p:sp>
      <p:pic>
        <p:nvPicPr>
          <p:cNvPr id="15362" name="Picture 2">
            <a:extLst>
              <a:ext uri="{FF2B5EF4-FFF2-40B4-BE49-F238E27FC236}">
                <a16:creationId xmlns:a16="http://schemas.microsoft.com/office/drawing/2014/main" id="{FE358661-9083-0A36-0E23-87286B465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31" y="2665838"/>
            <a:ext cx="7622526"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8508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Đăng ký trang web của bạn: Nhấp vào nút "+ thêm" để thêm một trang web mới. Điền thông tin cần thiết, chọn "reCAPTCHA v3" và thêm tên miền của trang web của bạn.</a:t>
            </a:r>
            <a:endParaRPr lang="vi-VN" dirty="0"/>
          </a:p>
        </p:txBody>
      </p:sp>
      <p:pic>
        <p:nvPicPr>
          <p:cNvPr id="16386" name="Picture 2">
            <a:extLst>
              <a:ext uri="{FF2B5EF4-FFF2-40B4-BE49-F238E27FC236}">
                <a16:creationId xmlns:a16="http://schemas.microsoft.com/office/drawing/2014/main" id="{D7443F17-357F-27AB-5AF1-8F00BAFD9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5" y="2665904"/>
            <a:ext cx="507459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6E13DAB-7457-EBAB-6E54-977F186A5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576" y="2665838"/>
            <a:ext cx="5240698"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09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Lấy Site Key và Secret Ket: Sau khi đăng ký, bạn sẽ nhận được Site Key và Secret Key. Giữ những khóa này để sử dụng sau này.</a:t>
            </a:r>
            <a:endParaRPr lang="vi-VN" dirty="0"/>
          </a:p>
        </p:txBody>
      </p:sp>
      <p:pic>
        <p:nvPicPr>
          <p:cNvPr id="17410" name="Picture 2">
            <a:extLst>
              <a:ext uri="{FF2B5EF4-FFF2-40B4-BE49-F238E27FC236}">
                <a16:creationId xmlns:a16="http://schemas.microsoft.com/office/drawing/2014/main" id="{92D6C0C8-D96F-C770-808B-F35237163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6" y="2443672"/>
            <a:ext cx="6678753"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42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 </a:t>
            </a:r>
            <a:r>
              <a:rPr lang="en-US" sz="3600" b="1" kern="1200" dirty="0" err="1">
                <a:solidFill>
                  <a:schemeClr val="tx1"/>
                </a:solidFill>
                <a:latin typeface="+mn-lt"/>
                <a:ea typeface="+mn-ea"/>
                <a:cs typeface="+mn-cs"/>
              </a:rPr>
              <a:t>Phâ</a:t>
            </a:r>
            <a:r>
              <a:rPr lang="en-US" sz="3600" b="1" dirty="0" err="1"/>
              <a:t>n</a:t>
            </a:r>
            <a:r>
              <a:rPr lang="en-US" sz="3600" b="1" dirty="0"/>
              <a:t> chia </a:t>
            </a:r>
            <a:r>
              <a:rPr lang="en-US" sz="3600" b="1" dirty="0" err="1"/>
              <a:t>công</a:t>
            </a:r>
            <a:r>
              <a:rPr lang="en-US" sz="3600" b="1" dirty="0"/>
              <a:t> </a:t>
            </a:r>
            <a:r>
              <a:rPr lang="en-US" sz="3600" b="1" dirty="0" err="1"/>
              <a:t>việc</a:t>
            </a:r>
            <a:endParaRPr lang="vi-VN" sz="3600" b="1" dirty="0"/>
          </a:p>
        </p:txBody>
      </p:sp>
      <p:pic>
        <p:nvPicPr>
          <p:cNvPr id="5" name="Picture 4">
            <a:extLst>
              <a:ext uri="{FF2B5EF4-FFF2-40B4-BE49-F238E27FC236}">
                <a16:creationId xmlns:a16="http://schemas.microsoft.com/office/drawing/2014/main" id="{89A1DB1E-60B8-3235-BA82-9350B2619522}"/>
              </a:ext>
            </a:extLst>
          </p:cNvPr>
          <p:cNvPicPr>
            <a:picLocks noChangeAspect="1"/>
          </p:cNvPicPr>
          <p:nvPr/>
        </p:nvPicPr>
        <p:blipFill>
          <a:blip r:embed="rId2"/>
          <a:stretch>
            <a:fillRect/>
          </a:stretch>
        </p:blipFill>
        <p:spPr>
          <a:xfrm>
            <a:off x="587483" y="1414206"/>
            <a:ext cx="10934700" cy="4550858"/>
          </a:xfrm>
          <a:prstGeom prst="rect">
            <a:avLst/>
          </a:prstGeom>
        </p:spPr>
      </p:pic>
    </p:spTree>
    <p:extLst>
      <p:ext uri="{BB962C8B-B14F-4D97-AF65-F5344CB8AC3E}">
        <p14:creationId xmlns:p14="http://schemas.microsoft.com/office/powerpoint/2010/main" val="1184344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B4: Cài đặt plugin reCAPTCHA</a:t>
            </a:r>
            <a:endParaRPr lang="vi-VN" dirty="0"/>
          </a:p>
        </p:txBody>
      </p:sp>
      <p:pic>
        <p:nvPicPr>
          <p:cNvPr id="18434" name="Picture 2">
            <a:extLst>
              <a:ext uri="{FF2B5EF4-FFF2-40B4-BE49-F238E27FC236}">
                <a16:creationId xmlns:a16="http://schemas.microsoft.com/office/drawing/2014/main" id="{7FD15B29-2ECA-C421-4DC3-C21226196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00" y="2110798"/>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48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B5: Cấu hình plugin</a:t>
            </a:r>
            <a:endParaRPr lang="vi-VN" dirty="0"/>
          </a:p>
        </p:txBody>
      </p:sp>
      <p:pic>
        <p:nvPicPr>
          <p:cNvPr id="19458" name="Picture 2">
            <a:extLst>
              <a:ext uri="{FF2B5EF4-FFF2-40B4-BE49-F238E27FC236}">
                <a16:creationId xmlns:a16="http://schemas.microsoft.com/office/drawing/2014/main" id="{FA9FF369-E5F2-4689-862E-796F08C50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00" y="2257521"/>
            <a:ext cx="661001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23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13. Tích hợp reCAPTCHA</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5A3709F5-F6F7-761B-8AD9-142CB23317AD}"/>
              </a:ext>
            </a:extLst>
          </p:cNvPr>
          <p:cNvSpPr txBox="1"/>
          <p:nvPr/>
        </p:nvSpPr>
        <p:spPr>
          <a:xfrm>
            <a:off x="643639" y="1525577"/>
            <a:ext cx="9704009" cy="2308324"/>
          </a:xfrm>
          <a:prstGeom prst="rect">
            <a:avLst/>
          </a:prstGeom>
          <a:noFill/>
        </p:spPr>
        <p:txBody>
          <a:bodyPr wrap="square">
            <a:spAutoFit/>
          </a:bodyPr>
          <a:lstStyle/>
          <a:p>
            <a:pPr marL="285750" indent="-285750" algn="just" rtl="0">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Tài liệu tham khảo:</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2"/>
              </a:rPr>
              <a:t>https://muatheme.com/huong-dan-dang-ky-va-tao-google-recaptcha-v2-v3-api-key/</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3"/>
              </a:rPr>
              <a:t>https://www.youtube.com/watch?v=Mprw-MYaRxs&amp;&amp;ab_channel=WPConcern</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4"/>
              </a:rPr>
              <a:t>https://secure.wphackedhelp.com/blog/install-recaptcha-wordpress/</a:t>
            </a:r>
            <a:r>
              <a:rPr lang="vi-VN" b="0" i="0" u="none" strike="noStrike" dirty="0">
                <a:solidFill>
                  <a:srgbClr val="000000"/>
                </a:solidFill>
                <a:effectLst/>
                <a:latin typeface="Times New Roman" panose="02020603050405020304" pitchFamily="18" charset="0"/>
                <a:hlinkClick r:id="rId4"/>
              </a:rPr>
              <a:t> </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5"/>
              </a:rPr>
              <a:t>https://vietnix.vn/su-dung-recaptcha-tren-wordpress/?gad_source=1&amp;gclid=Cj0KCQjw8J6wBhDXARIsAPo7QA-nPO8Rif_I9HqwSBJzQKhQsqFBCFeSOw3FlOStpcdqgukquqioEKMaAjIpEALw_wcB</a:t>
            </a:r>
            <a:br>
              <a:rPr lang="vi-VN" dirty="0"/>
            </a:br>
            <a:endParaRPr lang="vi-VN" dirty="0"/>
          </a:p>
        </p:txBody>
      </p:sp>
    </p:spTree>
    <p:extLst>
      <p:ext uri="{BB962C8B-B14F-4D97-AF65-F5344CB8AC3E}">
        <p14:creationId xmlns:p14="http://schemas.microsoft.com/office/powerpoint/2010/main" val="3602480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40" y="1525577"/>
            <a:ext cx="6097554" cy="923330"/>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Là một phần mở rộng (plugin) dành cho nền tảng WordPress và plugin WooCommerce, được thiết kế để tích hợp cổng thanh toán PayPal vào cửa hàng trực tuyến của bạn.</a:t>
            </a:r>
            <a:endParaRPr lang="vi-VN" dirty="0"/>
          </a:p>
        </p:txBody>
      </p:sp>
      <p:pic>
        <p:nvPicPr>
          <p:cNvPr id="20482" name="Picture 2">
            <a:extLst>
              <a:ext uri="{FF2B5EF4-FFF2-40B4-BE49-F238E27FC236}">
                <a16:creationId xmlns:a16="http://schemas.microsoft.com/office/drawing/2014/main" id="{8A044386-A1F2-FC6B-BBC7-EEC18CDCF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775320"/>
            <a:ext cx="57340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764556-5676-2B17-8782-B4259E609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149" y="1225648"/>
            <a:ext cx="2200275"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54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Đăng nhập vào Trang web dành cho nhà phát triển PayPal và tạo tài khoản</a:t>
            </a:r>
            <a:endParaRPr lang="vi-VN" dirty="0"/>
          </a:p>
        </p:txBody>
      </p:sp>
      <p:pic>
        <p:nvPicPr>
          <p:cNvPr id="21506" name="Picture 2">
            <a:extLst>
              <a:ext uri="{FF2B5EF4-FFF2-40B4-BE49-F238E27FC236}">
                <a16:creationId xmlns:a16="http://schemas.microsoft.com/office/drawing/2014/main" id="{EEE58F12-49D3-5A78-CB91-833081051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69" y="1999477"/>
            <a:ext cx="5734050" cy="1872828"/>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52119F46-7D81-3001-1C7D-79564230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69" y="3949342"/>
            <a:ext cx="573405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9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Tích hợp vào Woocommerce bằng nền tảng Cloudways</a:t>
            </a:r>
            <a:endParaRPr lang="vi-VN" dirty="0"/>
          </a:p>
        </p:txBody>
      </p:sp>
      <p:pic>
        <p:nvPicPr>
          <p:cNvPr id="22530" name="Picture 2">
            <a:extLst>
              <a:ext uri="{FF2B5EF4-FFF2-40B4-BE49-F238E27FC236}">
                <a16:creationId xmlns:a16="http://schemas.microsoft.com/office/drawing/2014/main" id="{2E4D55DC-6C1C-EAED-DB5B-18933171D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010173"/>
            <a:ext cx="4994175" cy="231457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FBB4440F-C8C2-2E90-1C4F-ECC6820DF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397" y="4315900"/>
            <a:ext cx="573405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21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Chọn “ WooCommerce ” làm ứng dụng của bạn và đặt tên cho ứng dụng và máy chủ được quản lý của bạn. Chọn nhà cung cấp IaaS.</a:t>
            </a:r>
            <a:endParaRPr lang="vi-VN" dirty="0"/>
          </a:p>
        </p:txBody>
      </p:sp>
      <p:pic>
        <p:nvPicPr>
          <p:cNvPr id="23554" name="Picture 2">
            <a:extLst>
              <a:ext uri="{FF2B5EF4-FFF2-40B4-BE49-F238E27FC236}">
                <a16:creationId xmlns:a16="http://schemas.microsoft.com/office/drawing/2014/main" id="{F458FBF9-FD32-B9DC-E25B-17272B8A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348422"/>
            <a:ext cx="5519377" cy="280987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159555C6-9F13-84A4-CCB5-E0475EF3B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753" y="2362861"/>
            <a:ext cx="5591003" cy="279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02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Chọn “ WooCommerce ” làm ứng dụng của bạn và đặt tên cho ứng dụng và máy chủ được quản lý của bạn. Chọn nhà cung cấp IaaS.</a:t>
            </a:r>
            <a:endParaRPr lang="vi-VN" dirty="0"/>
          </a:p>
        </p:txBody>
      </p:sp>
      <p:pic>
        <p:nvPicPr>
          <p:cNvPr id="23554" name="Picture 2">
            <a:extLst>
              <a:ext uri="{FF2B5EF4-FFF2-40B4-BE49-F238E27FC236}">
                <a16:creationId xmlns:a16="http://schemas.microsoft.com/office/drawing/2014/main" id="{F458FBF9-FD32-B9DC-E25B-17272B8A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348422"/>
            <a:ext cx="5519377" cy="280987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159555C6-9F13-84A4-CCB5-E0475EF3B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753" y="2362861"/>
            <a:ext cx="5591003" cy="279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651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Chọn “ WooCommerce ” làm ứng dụng của bạn và đặt tên cho ứng dụng và máy chủ được quản lý của bạn. Chọn nhà cung cấp IaaS.</a:t>
            </a:r>
            <a:endParaRPr lang="vi-VN" dirty="0"/>
          </a:p>
        </p:txBody>
      </p:sp>
      <p:pic>
        <p:nvPicPr>
          <p:cNvPr id="24578" name="Picture 2">
            <a:extLst>
              <a:ext uri="{FF2B5EF4-FFF2-40B4-BE49-F238E27FC236}">
                <a16:creationId xmlns:a16="http://schemas.microsoft.com/office/drawing/2014/main" id="{7CBADEA0-FB12-CA2F-1CE4-BC22E6429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281" y="2296605"/>
            <a:ext cx="57340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578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B4: Hãy đảm bạn làm trên Woocommerce. Cài plugin.</a:t>
            </a:r>
            <a:endParaRPr lang="vi-VN" dirty="0"/>
          </a:p>
        </p:txBody>
      </p:sp>
      <p:pic>
        <p:nvPicPr>
          <p:cNvPr id="25602" name="Picture 2">
            <a:extLst>
              <a:ext uri="{FF2B5EF4-FFF2-40B4-BE49-F238E27FC236}">
                <a16:creationId xmlns:a16="http://schemas.microsoft.com/office/drawing/2014/main" id="{75E01F7E-261F-737E-F38E-BCEEFF08A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2108255"/>
            <a:ext cx="573405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1. </a:t>
            </a:r>
            <a:r>
              <a:rPr lang="vi-VN" sz="2000" i="0" u="none" strike="noStrike" dirty="0">
                <a:solidFill>
                  <a:srgbClr val="000000"/>
                </a:solidFill>
                <a:effectLst/>
                <a:cs typeface="Times New Roman" panose="02020603050405020304" pitchFamily="18" charset="0"/>
              </a:rPr>
              <a:t>Thêm thành viên vào dự án Cloud và phân quyền</a:t>
            </a:r>
            <a:endParaRPr lang="vi-VN" sz="2000" dirty="0">
              <a:cs typeface="Times New Roman" panose="02020603050405020304" pitchFamily="18" charset="0"/>
            </a:endParaRPr>
          </a:p>
        </p:txBody>
      </p:sp>
      <p:pic>
        <p:nvPicPr>
          <p:cNvPr id="2050" name="Picture 2">
            <a:extLst>
              <a:ext uri="{FF2B5EF4-FFF2-40B4-BE49-F238E27FC236}">
                <a16:creationId xmlns:a16="http://schemas.microsoft.com/office/drawing/2014/main" id="{364765F4-C6D1-FEC8-5BA0-071E575A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1619988"/>
            <a:ext cx="10002760" cy="485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771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646331"/>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B5: Điều hướng đến WooCommerce &gt; Cài đặt &gt; Thanh toán . Nhấp vào nút chuyển đổi để kích hoạt PayPal.</a:t>
            </a:r>
            <a:endParaRPr lang="vi-VN" dirty="0"/>
          </a:p>
        </p:txBody>
      </p:sp>
      <p:pic>
        <p:nvPicPr>
          <p:cNvPr id="26626" name="Picture 2">
            <a:extLst>
              <a:ext uri="{FF2B5EF4-FFF2-40B4-BE49-F238E27FC236}">
                <a16:creationId xmlns:a16="http://schemas.microsoft.com/office/drawing/2014/main" id="{5D47AB2D-11CA-E0F5-B40C-0A538E8DC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284080"/>
            <a:ext cx="8013548" cy="304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017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369332"/>
          </a:xfrm>
          <a:prstGeom prst="rect">
            <a:avLst/>
          </a:prstGeom>
          <a:noFill/>
        </p:spPr>
        <p:txBody>
          <a:bodyPr wrap="square">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B6: Định cấu hình cài đặt PayPal</a:t>
            </a:r>
          </a:p>
        </p:txBody>
      </p:sp>
      <p:pic>
        <p:nvPicPr>
          <p:cNvPr id="27650" name="Picture 2">
            <a:extLst>
              <a:ext uri="{FF2B5EF4-FFF2-40B4-BE49-F238E27FC236}">
                <a16:creationId xmlns:a16="http://schemas.microsoft.com/office/drawing/2014/main" id="{205ECEBD-04A4-E300-1962-76925527E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1966101"/>
            <a:ext cx="5357624" cy="340887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411F7FD4-EE53-E26E-A135-230D3EF3E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45974"/>
            <a:ext cx="57340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62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14. Tích hợp </a:t>
            </a:r>
            <a:r>
              <a:rPr lang="en-US" dirty="0" err="1">
                <a:cs typeface="Times New Roman" panose="02020603050405020304" pitchFamily="18" charset="0"/>
              </a:rPr>
              <a:t>Paypal</a:t>
            </a:r>
            <a:endParaRPr lang="vi-VN" dirty="0">
              <a:cs typeface="Times New Roman" panose="02020603050405020304" pitchFamily="18" charset="0"/>
            </a:endParaRPr>
          </a:p>
        </p:txBody>
      </p:sp>
      <p:sp>
        <p:nvSpPr>
          <p:cNvPr id="6" name="TextBox 5">
            <a:extLst>
              <a:ext uri="{FF2B5EF4-FFF2-40B4-BE49-F238E27FC236}">
                <a16:creationId xmlns:a16="http://schemas.microsoft.com/office/drawing/2014/main" id="{1708E845-6196-4789-776D-240735C28BC2}"/>
              </a:ext>
            </a:extLst>
          </p:cNvPr>
          <p:cNvSpPr txBox="1"/>
          <p:nvPr/>
        </p:nvSpPr>
        <p:spPr>
          <a:xfrm>
            <a:off x="643639" y="1525577"/>
            <a:ext cx="8024499" cy="1200329"/>
          </a:xfrm>
          <a:prstGeom prst="rect">
            <a:avLst/>
          </a:prstGeom>
          <a:noFill/>
        </p:spPr>
        <p:txBody>
          <a:bodyPr wrap="square">
            <a:spAutoFit/>
          </a:bodyPr>
          <a:lstStyle/>
          <a:p>
            <a:pPr marL="285750" indent="-285750" algn="just" rtl="0">
              <a:spcBef>
                <a:spcPts val="0"/>
              </a:spcBef>
              <a:spcAft>
                <a:spcPts val="0"/>
              </a:spcAft>
              <a:buFont typeface="Arial" panose="020B0604020202020204" pitchFamily="34" charset="0"/>
              <a:buChar char="•"/>
            </a:pPr>
            <a:r>
              <a:rPr lang="vi-VN" dirty="0">
                <a:solidFill>
                  <a:srgbClr val="000000"/>
                </a:solidFill>
                <a:latin typeface="Times New Roman" panose="02020603050405020304" pitchFamily="18" charset="0"/>
              </a:rPr>
              <a:t>Tài liệu tham khảo</a:t>
            </a:r>
            <a:r>
              <a:rPr lang="vi-VN" sz="1800" b="0" i="0" u="none" strike="noStrike" dirty="0">
                <a:solidFill>
                  <a:srgbClr val="000000"/>
                </a:solidFill>
                <a:effectLst/>
                <a:latin typeface="Times New Roman" panose="02020603050405020304" pitchFamily="18" charset="0"/>
              </a:rPr>
              <a:t>:</a:t>
            </a:r>
            <a:endParaRPr lang="vi-VN" b="0" dirty="0">
              <a:effectLst/>
            </a:endParaRPr>
          </a:p>
          <a:p>
            <a:pPr marL="742950" lvl="1" indent="-285750">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2"/>
              </a:rPr>
              <a:t>https://www.cloudways.com/blog/paypal-for-woocommerce</a:t>
            </a:r>
          </a:p>
          <a:p>
            <a:pPr marL="742950" lvl="1" indent="-285750">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3"/>
              </a:rPr>
              <a:t>https://www.youtube.com/watch?v=S_w3T3a2EN4&amp;&amp;ab_channel=PayPalDeveloper</a:t>
            </a:r>
            <a:endParaRPr lang="vi-VN"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877246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15. Tích hợp</a:t>
            </a:r>
            <a:r>
              <a:rPr lang="vi-VN" dirty="0">
                <a:cs typeface="Times New Roman" panose="02020603050405020304" pitchFamily="18" charset="0"/>
              </a:rPr>
              <a:t> </a:t>
            </a:r>
            <a:r>
              <a:rPr lang="vi-VN" sz="1800" i="0" u="none" strike="noStrike" dirty="0">
                <a:solidFill>
                  <a:srgbClr val="000000"/>
                </a:solidFill>
                <a:effectLst/>
              </a:rPr>
              <a:t>WPvivid Backup</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25931EF-3DD5-499D-341B-D46D4EA20D4F}"/>
              </a:ext>
            </a:extLst>
          </p:cNvPr>
          <p:cNvSpPr txBox="1"/>
          <p:nvPr/>
        </p:nvSpPr>
        <p:spPr>
          <a:xfrm>
            <a:off x="643640" y="1525577"/>
            <a:ext cx="9788660" cy="2031325"/>
          </a:xfrm>
          <a:prstGeom prst="rect">
            <a:avLst/>
          </a:prstGeom>
          <a:noFill/>
        </p:spPr>
        <p:txBody>
          <a:bodyPr wrap="square">
            <a:spAutoFit/>
          </a:bodyPr>
          <a:lstStyle/>
          <a:p>
            <a:pPr marL="342900" indent="-3429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WPvivid Backup là một plugin WordPress mạnh mẽ và tiện lợi giúp bạn sao lưu và khôi phục dữ liệu trên trang web của mình. Với WPvivid Backup, bạn có thể sao lưu toàn bộ trang web, bao gồm cả file, cơ sở dữ liệu, hình ảnh và plugin. Plugin này cũng cung cấp các tùy chọn linh hoạt cho việc lập lịch sao lưu tự động và sao lưu tại chỗ hoặc sao lưu lưu trữ ở nơi khác như Google Drive, Dropbox hoặc FTP. Ngoài ra, WPvivid Backup cũng hỗ trợ khôi phục dữ liệu nhanh chóng và dễ dàng. Với giao diện thân thiện và tính năng đáng tin cậy, WPvivid Backup là một công cụ quan trọng để bảo vệ và duy trì an toàn dữ liệu trên trang web WordPress của bạn.</a:t>
            </a:r>
            <a:endParaRPr lang="vi-VN" dirty="0"/>
          </a:p>
        </p:txBody>
      </p:sp>
      <p:pic>
        <p:nvPicPr>
          <p:cNvPr id="28674" name="Picture 2">
            <a:extLst>
              <a:ext uri="{FF2B5EF4-FFF2-40B4-BE49-F238E27FC236}">
                <a16:creationId xmlns:a16="http://schemas.microsoft.com/office/drawing/2014/main" id="{48A4155C-F66F-BE4C-A83E-51F448AD0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3735799"/>
            <a:ext cx="57340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28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15. Tích hợp</a:t>
            </a:r>
            <a:r>
              <a:rPr lang="vi-VN" dirty="0">
                <a:cs typeface="Times New Roman" panose="02020603050405020304" pitchFamily="18" charset="0"/>
              </a:rPr>
              <a:t> </a:t>
            </a:r>
            <a:r>
              <a:rPr lang="vi-VN" sz="1800" i="0" u="none" strike="noStrike" dirty="0">
                <a:solidFill>
                  <a:srgbClr val="000000"/>
                </a:solidFill>
                <a:effectLst/>
              </a:rPr>
              <a:t>WPvivid Backup</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25931EF-3DD5-499D-341B-D46D4EA20D4F}"/>
              </a:ext>
            </a:extLst>
          </p:cNvPr>
          <p:cNvSpPr txBox="1"/>
          <p:nvPr/>
        </p:nvSpPr>
        <p:spPr>
          <a:xfrm>
            <a:off x="643640" y="1525577"/>
            <a:ext cx="9788660" cy="369332"/>
          </a:xfrm>
          <a:prstGeom prst="rect">
            <a:avLst/>
          </a:prstGeom>
          <a:noFill/>
        </p:spPr>
        <p:txBody>
          <a:bodyPr wrap="square">
            <a:spAutoFit/>
          </a:bodyPr>
          <a:lstStyle/>
          <a:p>
            <a:pPr marL="342900" indent="-3429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B1: Tải plugin WPvivid Backup và active</a:t>
            </a:r>
            <a:endParaRPr lang="vi-VN" dirty="0"/>
          </a:p>
        </p:txBody>
      </p:sp>
      <p:pic>
        <p:nvPicPr>
          <p:cNvPr id="29698" name="Picture 2">
            <a:extLst>
              <a:ext uri="{FF2B5EF4-FFF2-40B4-BE49-F238E27FC236}">
                <a16:creationId xmlns:a16="http://schemas.microsoft.com/office/drawing/2014/main" id="{083BB1A3-E610-CD4F-AC68-11FA1295E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2073806"/>
            <a:ext cx="573405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237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15. Tích hợp</a:t>
            </a:r>
            <a:r>
              <a:rPr lang="vi-VN" dirty="0">
                <a:cs typeface="Times New Roman" panose="02020603050405020304" pitchFamily="18" charset="0"/>
              </a:rPr>
              <a:t> </a:t>
            </a:r>
            <a:r>
              <a:rPr lang="vi-VN" sz="1800" i="0" u="none" strike="noStrike" dirty="0">
                <a:solidFill>
                  <a:srgbClr val="000000"/>
                </a:solidFill>
                <a:effectLst/>
              </a:rPr>
              <a:t>WPvivid Backup</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25931EF-3DD5-499D-341B-D46D4EA20D4F}"/>
              </a:ext>
            </a:extLst>
          </p:cNvPr>
          <p:cNvSpPr txBox="1"/>
          <p:nvPr/>
        </p:nvSpPr>
        <p:spPr>
          <a:xfrm>
            <a:off x="643640" y="1525577"/>
            <a:ext cx="9788660" cy="369332"/>
          </a:xfrm>
          <a:prstGeom prst="rect">
            <a:avLst/>
          </a:prstGeom>
          <a:noFill/>
        </p:spPr>
        <p:txBody>
          <a:bodyPr wrap="square">
            <a:spAutoFit/>
          </a:bodyPr>
          <a:lstStyle/>
          <a:p>
            <a:pPr marL="342900" indent="-3429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B2: Chọn thông tin và backup dữ liệu</a:t>
            </a:r>
            <a:endParaRPr lang="vi-VN" dirty="0"/>
          </a:p>
        </p:txBody>
      </p:sp>
      <p:pic>
        <p:nvPicPr>
          <p:cNvPr id="30722" name="Picture 2">
            <a:extLst>
              <a:ext uri="{FF2B5EF4-FFF2-40B4-BE49-F238E27FC236}">
                <a16:creationId xmlns:a16="http://schemas.microsoft.com/office/drawing/2014/main" id="{1BC22C30-9253-EB7A-3CB5-FFA9AAFE4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7" y="1867504"/>
            <a:ext cx="573405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5C4014CF-DD47-F94A-9583-5883B3FEC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27" y="4113326"/>
            <a:ext cx="5734050" cy="223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06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15. Tích hợp</a:t>
            </a:r>
            <a:r>
              <a:rPr lang="vi-VN" dirty="0">
                <a:cs typeface="Times New Roman" panose="02020603050405020304" pitchFamily="18" charset="0"/>
              </a:rPr>
              <a:t> </a:t>
            </a:r>
            <a:r>
              <a:rPr lang="vi-VN" sz="1800" i="0" u="none" strike="noStrike" dirty="0">
                <a:solidFill>
                  <a:srgbClr val="000000"/>
                </a:solidFill>
                <a:effectLst/>
              </a:rPr>
              <a:t>WPvivid Backup</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25931EF-3DD5-499D-341B-D46D4EA20D4F}"/>
              </a:ext>
            </a:extLst>
          </p:cNvPr>
          <p:cNvSpPr txBox="1"/>
          <p:nvPr/>
        </p:nvSpPr>
        <p:spPr>
          <a:xfrm>
            <a:off x="643640" y="1525577"/>
            <a:ext cx="9788660" cy="369332"/>
          </a:xfrm>
          <a:prstGeom prst="rect">
            <a:avLst/>
          </a:prstGeom>
          <a:noFill/>
        </p:spPr>
        <p:txBody>
          <a:bodyPr wrap="square">
            <a:spAutoFit/>
          </a:bodyPr>
          <a:lstStyle/>
          <a:p>
            <a:pPr marL="342900" indent="-3429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B3: Upload dữ liệu đã backup và restore</a:t>
            </a:r>
            <a:endParaRPr lang="vi-VN" dirty="0"/>
          </a:p>
        </p:txBody>
      </p:sp>
      <p:pic>
        <p:nvPicPr>
          <p:cNvPr id="31746" name="Picture 2">
            <a:extLst>
              <a:ext uri="{FF2B5EF4-FFF2-40B4-BE49-F238E27FC236}">
                <a16:creationId xmlns:a16="http://schemas.microsoft.com/office/drawing/2014/main" id="{DD089D25-2967-AE54-7ED5-208B62947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45" y="2052160"/>
            <a:ext cx="7855921" cy="280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554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en-US" dirty="0">
                <a:cs typeface="Times New Roman" panose="02020603050405020304" pitchFamily="18" charset="0"/>
              </a:rPr>
              <a:t>15. Tích hợp</a:t>
            </a:r>
            <a:r>
              <a:rPr lang="vi-VN" dirty="0">
                <a:cs typeface="Times New Roman" panose="02020603050405020304" pitchFamily="18" charset="0"/>
              </a:rPr>
              <a:t> </a:t>
            </a:r>
            <a:r>
              <a:rPr lang="vi-VN" sz="1800" i="0" u="none" strike="noStrike" dirty="0">
                <a:solidFill>
                  <a:srgbClr val="000000"/>
                </a:solidFill>
                <a:effectLst/>
              </a:rPr>
              <a:t>WPvivid Backup</a:t>
            </a:r>
            <a:endParaRPr lang="vi-VN" dirty="0">
              <a:cs typeface="Times New Roman" panose="02020603050405020304" pitchFamily="18" charset="0"/>
            </a:endParaRPr>
          </a:p>
        </p:txBody>
      </p:sp>
      <p:sp>
        <p:nvSpPr>
          <p:cNvPr id="5" name="TextBox 4">
            <a:extLst>
              <a:ext uri="{FF2B5EF4-FFF2-40B4-BE49-F238E27FC236}">
                <a16:creationId xmlns:a16="http://schemas.microsoft.com/office/drawing/2014/main" id="{B25931EF-3DD5-499D-341B-D46D4EA20D4F}"/>
              </a:ext>
            </a:extLst>
          </p:cNvPr>
          <p:cNvSpPr txBox="1"/>
          <p:nvPr/>
        </p:nvSpPr>
        <p:spPr>
          <a:xfrm>
            <a:off x="643640" y="1525577"/>
            <a:ext cx="9788660" cy="4247317"/>
          </a:xfrm>
          <a:prstGeom prst="rect">
            <a:avLst/>
          </a:prstGeom>
          <a:noFill/>
        </p:spPr>
        <p:txBody>
          <a:bodyPr wrap="square">
            <a:spAutoFit/>
          </a:bodyPr>
          <a:lstStyle/>
          <a:p>
            <a:pPr marL="342900" indent="-34290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Note: File backup được tải về máy, nếu web sập thì tạo máy ảo mới, tải plugin WPvivid Backup và upload như thường.</a:t>
            </a:r>
          </a:p>
          <a:p>
            <a:pPr marL="342900" indent="-342900">
              <a:buFont typeface="Arial" panose="020B0604020202020204" pitchFamily="34" charset="0"/>
              <a:buChar char="•"/>
            </a:pPr>
            <a:r>
              <a:rPr lang="vi-VN" dirty="0">
                <a:solidFill>
                  <a:srgbClr val="000000"/>
                </a:solidFill>
                <a:latin typeface="Times New Roman" panose="02020603050405020304" pitchFamily="18" charset="0"/>
              </a:rPr>
              <a:t>Tài liệu tham khảo:</a:t>
            </a: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2"/>
              </a:rPr>
              <a:t>https://www.youtube.com/watch?v=1emJCk9y3G4</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3"/>
              </a:rPr>
              <a:t>https://vietnix.vn/tich-hop-paypal-vao-wordpress/?gad_source=1&amp;gclid=Cj0KCQjw8J6wBhDXARIsAPo7QA_n_IsXDGv0w4wucE7Q4lNXbunB5GFQ-h2nGLY6Y9hJYz6CWPfxByIaAlqLEALw_wcB</a:t>
            </a:r>
            <a:r>
              <a:rPr lang="vi-VN" b="0" i="0" u="none" strike="noStrike" dirty="0">
                <a:solidFill>
                  <a:srgbClr val="000000"/>
                </a:solidFill>
                <a:effectLst/>
                <a:latin typeface="Times New Roman" panose="02020603050405020304" pitchFamily="18" charset="0"/>
                <a:hlinkClick r:id="rId3"/>
              </a:rPr>
              <a:t> </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4"/>
              </a:rPr>
              <a:t>https://www.inmotionhosting.com/support/edu/wordpress/plugins/paypal/?utm_medium=cpc&amp;utm_source=google&amp;utm_term=&amp;utm_campaign=Dedi+2024+Performance+Max&amp;hsa_acc=8307215010&amp;hsa_cam=21114932322&amp;hsa_grp=&amp;hsa_ad=&amp;hsa_src=x&amp;hsa_tgt=&amp;hsa_kw=&amp;hsa_mt=&amp;hsa_net=adwords&amp;hsa_ver=3&amp;gad_source=1&amp;gclid=Cj0KCQjw8J6wBhDXARIsAPo7QA9XsgdCtVhu08Ck97tLlPyA8XNjxyhShIUgL-IYQhI9qM_ZZw9UPCoaAsvbEALw_wcB</a:t>
            </a:r>
            <a:r>
              <a:rPr lang="vi-VN" b="0" i="0" u="none" strike="noStrike" dirty="0">
                <a:solidFill>
                  <a:srgbClr val="000000"/>
                </a:solidFill>
                <a:effectLst/>
                <a:latin typeface="Times New Roman" panose="02020603050405020304" pitchFamily="18" charset="0"/>
                <a:hlinkClick r:id="rId4"/>
              </a:rPr>
              <a:t> </a:t>
            </a:r>
            <a:endParaRPr lang="vi-VN" b="0" dirty="0">
              <a:effectLst/>
            </a:endParaRPr>
          </a:p>
          <a:p>
            <a:pPr marL="742950" lvl="1" indent="-285750" algn="just">
              <a:buFont typeface="Arial" panose="020B0604020202020204" pitchFamily="34" charset="0"/>
              <a:buChar char="•"/>
            </a:pPr>
            <a:r>
              <a:rPr lang="vi-VN" b="0" i="0" u="sng" strike="noStrike" dirty="0">
                <a:solidFill>
                  <a:srgbClr val="1155CC"/>
                </a:solidFill>
                <a:effectLst/>
                <a:latin typeface="Times New Roman" panose="02020603050405020304" pitchFamily="18" charset="0"/>
                <a:hlinkClick r:id="rId5"/>
              </a:rPr>
              <a:t>https://www.matbao.net/tin-tuc/top-9-plugin-wordpress-tich-hop-thanh-toan-paypal-de-dang-cho-website-103956.html</a:t>
            </a:r>
            <a:r>
              <a:rPr lang="vi-VN" b="0" i="0" u="none" strike="noStrike" dirty="0">
                <a:solidFill>
                  <a:srgbClr val="000000"/>
                </a:solidFill>
                <a:effectLst/>
                <a:latin typeface="Times New Roman" panose="02020603050405020304" pitchFamily="18" charset="0"/>
                <a:hlinkClick r:id="rId5"/>
              </a:rPr>
              <a:t> </a:t>
            </a:r>
            <a:endParaRPr lang="vi-VN" b="0" dirty="0">
              <a:effectLst/>
            </a:endParaRPr>
          </a:p>
          <a:p>
            <a:endParaRPr lang="vi-VN" dirty="0"/>
          </a:p>
        </p:txBody>
      </p:sp>
    </p:spTree>
    <p:extLst>
      <p:ext uri="{BB962C8B-B14F-4D97-AF65-F5344CB8AC3E}">
        <p14:creationId xmlns:p14="http://schemas.microsoft.com/office/powerpoint/2010/main" val="685969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16. </a:t>
            </a:r>
            <a:r>
              <a:rPr lang="vi-VN" sz="1800" i="0" u="none" strike="noStrike" dirty="0">
                <a:solidFill>
                  <a:srgbClr val="000000"/>
                </a:solidFill>
                <a:effectLst/>
                <a:latin typeface="Aptos" panose="020B0004020202020204" pitchFamily="34" charset="0"/>
              </a:rPr>
              <a:t> Tối ưu hóa tốc độ tải trang </a:t>
            </a:r>
            <a:endParaRPr lang="vi-VN" dirty="0">
              <a:latin typeface="Aptos" panose="020B0004020202020204" pitchFamily="34" charset="0"/>
              <a:cs typeface="Times New Roman" panose="02020603050405020304" pitchFamily="18" charset="0"/>
            </a:endParaRPr>
          </a:p>
        </p:txBody>
      </p:sp>
      <p:pic>
        <p:nvPicPr>
          <p:cNvPr id="32770" name="Picture 2">
            <a:extLst>
              <a:ext uri="{FF2B5EF4-FFF2-40B4-BE49-F238E27FC236}">
                <a16:creationId xmlns:a16="http://schemas.microsoft.com/office/drawing/2014/main" id="{D3E13380-336E-8CF7-211C-274C6B852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5" y="1589211"/>
            <a:ext cx="7996049" cy="393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8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1754326"/>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b="0" i="0" u="none" strike="noStrike" dirty="0">
                <a:solidFill>
                  <a:srgbClr val="000000"/>
                </a:solidFill>
                <a:effectLst/>
                <a:latin typeface="Times New Roman" panose="02020603050405020304" pitchFamily="18" charset="0"/>
              </a:rPr>
              <a:t>Zoho SaleIQ là</a:t>
            </a:r>
            <a:r>
              <a:rPr lang="vi-VN" b="0" i="0" u="none" strike="noStrike" dirty="0">
                <a:solidFill>
                  <a:srgbClr val="FFFFFF"/>
                </a:solidFill>
                <a:effectLst/>
                <a:latin typeface="Times New Roman" panose="02020603050405020304" pitchFamily="18" charset="0"/>
              </a:rPr>
              <a:t> </a:t>
            </a:r>
            <a:r>
              <a:rPr lang="vi-VN" b="0" i="0" u="none" strike="noStrike" dirty="0">
                <a:solidFill>
                  <a:srgbClr val="000000"/>
                </a:solidFill>
                <a:effectLst/>
                <a:latin typeface="Times New Roman" panose="02020603050405020304" pitchFamily="18" charset="0"/>
              </a:rPr>
              <a:t>cung cấp cho các nhóm tiếp thị, bán hàng và hỗ trợ của bạn các công cụ tương tác với khách hàng kỹ thuật số để giao tiếp với từng người truy cập trang ở mọi giai đoạn của vòng đời khách hàng. Nền tảng phân tích và </a:t>
            </a:r>
            <a:r>
              <a:rPr lang="vi-VN" b="0" i="0" u="none" strike="noStrike" dirty="0">
                <a:solidFill>
                  <a:srgbClr val="000000"/>
                </a:solidFill>
                <a:effectLst/>
                <a:latin typeface="Times New Roman" panose="02020603050405020304" pitchFamily="18" charset="0"/>
                <a:hlinkClick r:id="rId2"/>
              </a:rPr>
              <a:t>chat trực tiếp</a:t>
            </a:r>
            <a:r>
              <a:rPr lang="vi-VN" b="0" i="0" u="none" strike="noStrike" dirty="0">
                <a:solidFill>
                  <a:srgbClr val="000000"/>
                </a:solidFill>
                <a:effectLst/>
                <a:latin typeface="Times New Roman" panose="02020603050405020304" pitchFamily="18" charset="0"/>
              </a:rPr>
              <a:t> toàn diện này giúp thúc đẩy việc chủ động tương tác với khách hàng, cho phép bạn bắt đầu loại cuộc hội thoại phù hợp vào đúng thời điểm.</a:t>
            </a:r>
          </a:p>
          <a:p>
            <a:pPr marL="285750" indent="-285750" algn="just" rtl="0" fontAlgn="base">
              <a:spcBef>
                <a:spcPts val="0"/>
              </a:spcBef>
              <a:spcAft>
                <a:spcPts val="0"/>
              </a:spcAft>
              <a:buFont typeface="Arial" panose="020B0604020202020204" pitchFamily="34" charset="0"/>
              <a:buChar char="•"/>
            </a:pPr>
            <a:r>
              <a:rPr lang="vi-VN" b="0" i="0" u="none" strike="noStrike" dirty="0">
                <a:solidFill>
                  <a:srgbClr val="000000"/>
                </a:solidFill>
                <a:effectLst/>
                <a:latin typeface="Times New Roman" panose="02020603050405020304" pitchFamily="18" charset="0"/>
              </a:rPr>
              <a:t>Các bước xây dựng và triển khai chatbot trong Zoho SaleIQ</a:t>
            </a:r>
          </a:p>
        </p:txBody>
      </p:sp>
    </p:spTree>
    <p:extLst>
      <p:ext uri="{BB962C8B-B14F-4D97-AF65-F5344CB8AC3E}">
        <p14:creationId xmlns:p14="http://schemas.microsoft.com/office/powerpoint/2010/main" val="316276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643640" y="1040982"/>
            <a:ext cx="6316824" cy="400110"/>
          </a:xfrm>
          <a:prstGeom prst="rect">
            <a:avLst/>
          </a:prstGeom>
          <a:noFill/>
        </p:spPr>
        <p:txBody>
          <a:bodyPr wrap="square" rtlCol="0">
            <a:spAutoFit/>
          </a:bodyPr>
          <a:lstStyle/>
          <a:p>
            <a:r>
              <a:rPr lang="en-US" sz="2000" dirty="0">
                <a:cs typeface="Times New Roman" panose="02020603050405020304" pitchFamily="18" charset="0"/>
              </a:rPr>
              <a:t>2. Chọn </a:t>
            </a:r>
            <a:r>
              <a:rPr lang="en-US" sz="2000" dirty="0" err="1">
                <a:cs typeface="Times New Roman" panose="02020603050405020304" pitchFamily="18" charset="0"/>
              </a:rPr>
              <a:t>máy</a:t>
            </a:r>
            <a:r>
              <a:rPr lang="en-US" sz="2000" dirty="0">
                <a:cs typeface="Times New Roman" panose="02020603050405020304" pitchFamily="18" charset="0"/>
              </a:rPr>
              <a:t> </a:t>
            </a:r>
            <a:r>
              <a:rPr lang="en-US" sz="2000" dirty="0" err="1">
                <a:cs typeface="Times New Roman" panose="02020603050405020304" pitchFamily="18" charset="0"/>
              </a:rPr>
              <a:t>ảo</a:t>
            </a:r>
            <a:endParaRPr lang="vi-VN" sz="2000" dirty="0">
              <a:cs typeface="Times New Roman" panose="02020603050405020304" pitchFamily="18" charset="0"/>
            </a:endParaRPr>
          </a:p>
        </p:txBody>
      </p:sp>
      <p:sp>
        <p:nvSpPr>
          <p:cNvPr id="3" name="TextBox 2">
            <a:extLst>
              <a:ext uri="{FF2B5EF4-FFF2-40B4-BE49-F238E27FC236}">
                <a16:creationId xmlns:a16="http://schemas.microsoft.com/office/drawing/2014/main" id="{FF8E2D2A-80A3-C0E4-1831-A26344D39F74}"/>
              </a:ext>
            </a:extLst>
          </p:cNvPr>
          <p:cNvSpPr txBox="1"/>
          <p:nvPr/>
        </p:nvSpPr>
        <p:spPr>
          <a:xfrm>
            <a:off x="683995" y="1486371"/>
            <a:ext cx="10420899" cy="1477328"/>
          </a:xfrm>
          <a:prstGeom prst="rect">
            <a:avLst/>
          </a:prstGeom>
          <a:noFill/>
        </p:spPr>
        <p:txBody>
          <a:bodyPr wrap="square" rtlCol="0">
            <a:spAutoFit/>
          </a:bodyPr>
          <a:lstStyle/>
          <a:p>
            <a:pPr marL="285750" indent="-285750">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WordPress là một hệ thống quản lý nội dung (CMS) phổ biến và mạnh mẽ cho phép bạn xây dựng và quản lý các trang web và blog một cách dễ dàng. Với giao diện quản trị trực quan và đa dạng plugin, WordPress cho phép bạn tùy chỉnh và mở rộng tính năng của trang web theo ý muốn. WordPress Certified by Bitnami and Automattic là một phiên bản được chứng nhận bởi Bitnami và Automattic, mang đến sự đáng tin cậy và hiệu quả cho việc triển khai và quản lý trang web WordPress.</a:t>
            </a:r>
            <a:endParaRPr lang="vi-VN" dirty="0"/>
          </a:p>
        </p:txBody>
      </p:sp>
      <p:pic>
        <p:nvPicPr>
          <p:cNvPr id="3074" name="Picture 2">
            <a:extLst>
              <a:ext uri="{FF2B5EF4-FFF2-40B4-BE49-F238E27FC236}">
                <a16:creationId xmlns:a16="http://schemas.microsoft.com/office/drawing/2014/main" id="{080E888F-2493-3E34-B1A1-C19123ECE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6" y="3132514"/>
            <a:ext cx="522388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5AE0F7F-9DA5-6F0B-3465-5C4EB019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083" y="3088878"/>
            <a:ext cx="573405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291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1: Đăng ký tài khoản Zoho và sau đó truy cập</a:t>
            </a:r>
            <a:endParaRPr lang="vi-VN" b="0" i="0" u="none" strike="noStrike" dirty="0">
              <a:solidFill>
                <a:srgbClr val="000000"/>
              </a:solidFill>
              <a:effectLst/>
              <a:latin typeface="Times New Roman" panose="02020603050405020304" pitchFamily="18" charset="0"/>
            </a:endParaRPr>
          </a:p>
        </p:txBody>
      </p:sp>
      <p:pic>
        <p:nvPicPr>
          <p:cNvPr id="30722" name="Picture 2">
            <a:extLst>
              <a:ext uri="{FF2B5EF4-FFF2-40B4-BE49-F238E27FC236}">
                <a16:creationId xmlns:a16="http://schemas.microsoft.com/office/drawing/2014/main" id="{94BCCD75-186C-9563-A9FB-C646FB107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335298"/>
            <a:ext cx="57340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189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2: Tải plugin Zoho SaleIQ trong Wordpress</a:t>
            </a:r>
            <a:endParaRPr lang="vi-VN" b="0" i="0" u="none" strike="noStrike" dirty="0">
              <a:solidFill>
                <a:srgbClr val="000000"/>
              </a:solidFill>
              <a:effectLst/>
              <a:latin typeface="Times New Roman" panose="02020603050405020304" pitchFamily="18" charset="0"/>
            </a:endParaRPr>
          </a:p>
        </p:txBody>
      </p:sp>
      <p:pic>
        <p:nvPicPr>
          <p:cNvPr id="31746" name="Picture 2">
            <a:extLst>
              <a:ext uri="{FF2B5EF4-FFF2-40B4-BE49-F238E27FC236}">
                <a16:creationId xmlns:a16="http://schemas.microsoft.com/office/drawing/2014/main" id="{0DB2D1BD-09D6-53BD-96FE-9F3EAD59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258627"/>
            <a:ext cx="573405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33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3: Truy cập vào dịch vụ Zoho SaleIQ trên trang quản lý Zoho</a:t>
            </a:r>
            <a:endParaRPr lang="vi-VN" b="0" i="0" u="none" strike="noStrike" dirty="0">
              <a:solidFill>
                <a:srgbClr val="000000"/>
              </a:solidFill>
              <a:effectLst/>
              <a:latin typeface="Times New Roman" panose="02020603050405020304" pitchFamily="18" charset="0"/>
            </a:endParaRPr>
          </a:p>
        </p:txBody>
      </p:sp>
      <p:pic>
        <p:nvPicPr>
          <p:cNvPr id="32770" name="Picture 2">
            <a:extLst>
              <a:ext uri="{FF2B5EF4-FFF2-40B4-BE49-F238E27FC236}">
                <a16:creationId xmlns:a16="http://schemas.microsoft.com/office/drawing/2014/main" id="{2664C12D-A568-A296-4C31-8DD122DB1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310427"/>
            <a:ext cx="57340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336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4: Chọn mục ‘Thương hiệu’, truy cập vào thương hiệu bạn đã thiết lập</a:t>
            </a:r>
            <a:endParaRPr lang="vi-VN" b="0" i="0" u="none" strike="noStrike" dirty="0">
              <a:solidFill>
                <a:srgbClr val="000000"/>
              </a:solidFill>
              <a:effectLst/>
              <a:latin typeface="Times New Roman" panose="02020603050405020304" pitchFamily="18" charset="0"/>
            </a:endParaRPr>
          </a:p>
        </p:txBody>
      </p:sp>
      <p:pic>
        <p:nvPicPr>
          <p:cNvPr id="33794" name="Picture 2">
            <a:extLst>
              <a:ext uri="{FF2B5EF4-FFF2-40B4-BE49-F238E27FC236}">
                <a16:creationId xmlns:a16="http://schemas.microsoft.com/office/drawing/2014/main" id="{BD531D24-6843-4EBF-10D1-15183446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310427"/>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06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342900" indent="-34290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5: Vào mục ‘Cài đặt’ và copy đường link kích hoạt vào Zoho Sale IQ plugin</a:t>
            </a:r>
            <a:endParaRPr lang="vi-VN" b="0" i="0" u="none" strike="noStrike" dirty="0">
              <a:solidFill>
                <a:srgbClr val="000000"/>
              </a:solidFill>
              <a:effectLst/>
              <a:latin typeface="Times New Roman" panose="02020603050405020304" pitchFamily="18" charset="0"/>
            </a:endParaRPr>
          </a:p>
        </p:txBody>
      </p:sp>
      <p:pic>
        <p:nvPicPr>
          <p:cNvPr id="34818" name="Picture 2">
            <a:extLst>
              <a:ext uri="{FF2B5EF4-FFF2-40B4-BE49-F238E27FC236}">
                <a16:creationId xmlns:a16="http://schemas.microsoft.com/office/drawing/2014/main" id="{7B5C29AA-E152-9387-5EDE-1FC867D85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75" y="2518018"/>
            <a:ext cx="5176021" cy="2466975"/>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A30E4CC0-1F2A-5728-AFCC-8A289858F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397" y="2518018"/>
            <a:ext cx="57340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21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6: Xây dựng Zobot</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Vào mục Zobot trong phần cài đặt.</a:t>
            </a:r>
          </a:p>
        </p:txBody>
      </p:sp>
      <p:pic>
        <p:nvPicPr>
          <p:cNvPr id="35846" name="Picture 6">
            <a:extLst>
              <a:ext uri="{FF2B5EF4-FFF2-40B4-BE49-F238E27FC236}">
                <a16:creationId xmlns:a16="http://schemas.microsoft.com/office/drawing/2014/main" id="{C414E9B5-CFB1-19B1-1388-ED4A83A52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324854"/>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316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6: Xây dựng Zobot</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Tạo chatbot mới.</a:t>
            </a:r>
          </a:p>
        </p:txBody>
      </p:sp>
      <p:pic>
        <p:nvPicPr>
          <p:cNvPr id="36866" name="Picture 2">
            <a:extLst>
              <a:ext uri="{FF2B5EF4-FFF2-40B4-BE49-F238E27FC236}">
                <a16:creationId xmlns:a16="http://schemas.microsoft.com/office/drawing/2014/main" id="{EC988220-155F-13A7-391E-BA56DD87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92" y="2518018"/>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92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646331"/>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Bước 6: Xây dựng Zobot</a:t>
            </a:r>
          </a:p>
          <a:p>
            <a:pPr marL="7429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Thiết lập các tùy chọn và sự kiện cho chatbot</a:t>
            </a:r>
          </a:p>
        </p:txBody>
      </p:sp>
      <p:pic>
        <p:nvPicPr>
          <p:cNvPr id="37890" name="Picture 2">
            <a:extLst>
              <a:ext uri="{FF2B5EF4-FFF2-40B4-BE49-F238E27FC236}">
                <a16:creationId xmlns:a16="http://schemas.microsoft.com/office/drawing/2014/main" id="{CB03EB21-46F5-E2BE-8D8D-299841C41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53" y="2617217"/>
            <a:ext cx="5193816" cy="261937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0C1FA151-1582-75E2-6A37-14F2C437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269" y="2617217"/>
            <a:ext cx="57340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551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17. </a:t>
            </a:r>
            <a:r>
              <a:rPr lang="vi-VN" sz="1800" i="0" u="none" strike="noStrike" dirty="0">
                <a:solidFill>
                  <a:srgbClr val="000000"/>
                </a:solidFill>
                <a:effectLst/>
                <a:latin typeface="Times New Roman" panose="02020603050405020304" pitchFamily="18" charset="0"/>
              </a:rPr>
              <a:t>Zoho Chatbot</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369332"/>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Kết quả sau khi thiết lập chatbot</a:t>
            </a:r>
          </a:p>
        </p:txBody>
      </p:sp>
      <p:pic>
        <p:nvPicPr>
          <p:cNvPr id="38914" name="Picture 2">
            <a:extLst>
              <a:ext uri="{FF2B5EF4-FFF2-40B4-BE49-F238E27FC236}">
                <a16:creationId xmlns:a16="http://schemas.microsoft.com/office/drawing/2014/main" id="{774404CC-F09B-178A-3F1D-822DD8D65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0" y="2034600"/>
            <a:ext cx="6221726"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28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CA1CE3-B723-72D2-E43B-2F7B31B87153}"/>
              </a:ext>
            </a:extLst>
          </p:cNvPr>
          <p:cNvSpPr txBox="1"/>
          <p:nvPr/>
        </p:nvSpPr>
        <p:spPr>
          <a:xfrm>
            <a:off x="587483" y="382559"/>
            <a:ext cx="6777268" cy="649088"/>
          </a:xfrm>
          <a:prstGeom prst="rect">
            <a:avLst/>
          </a:prstGeom>
          <a:noFill/>
        </p:spPr>
        <p:txBody>
          <a:bodyPr wrap="square" rtlCol="0">
            <a:spAutoFit/>
          </a:bodyPr>
          <a:lstStyle/>
          <a:p>
            <a:pPr defTabSz="1837944">
              <a:spcAft>
                <a:spcPts val="600"/>
              </a:spcAft>
            </a:pPr>
            <a:r>
              <a:rPr lang="en-US" sz="3600" b="1" kern="1200" dirty="0">
                <a:solidFill>
                  <a:schemeClr val="tx1"/>
                </a:solidFill>
                <a:latin typeface="+mn-lt"/>
                <a:ea typeface="+mn-ea"/>
                <a:cs typeface="+mn-cs"/>
              </a:rPr>
              <a:t>III. Xây dựng và demo hệ thống</a:t>
            </a:r>
            <a:endParaRPr lang="vi-VN" sz="3600" b="1" dirty="0"/>
          </a:p>
        </p:txBody>
      </p:sp>
      <p:sp>
        <p:nvSpPr>
          <p:cNvPr id="2" name="TextBox 1">
            <a:extLst>
              <a:ext uri="{FF2B5EF4-FFF2-40B4-BE49-F238E27FC236}">
                <a16:creationId xmlns:a16="http://schemas.microsoft.com/office/drawing/2014/main" id="{4677B271-62D0-E03D-CB00-D9B4906C2FF5}"/>
              </a:ext>
            </a:extLst>
          </p:cNvPr>
          <p:cNvSpPr txBox="1"/>
          <p:nvPr/>
        </p:nvSpPr>
        <p:spPr>
          <a:xfrm>
            <a:off x="587483" y="1043888"/>
            <a:ext cx="6316824" cy="369332"/>
          </a:xfrm>
          <a:prstGeom prst="rect">
            <a:avLst/>
          </a:prstGeom>
          <a:noFill/>
        </p:spPr>
        <p:txBody>
          <a:bodyPr wrap="square" rtlCol="0">
            <a:spAutoFit/>
          </a:bodyPr>
          <a:lstStyle/>
          <a:p>
            <a:r>
              <a:rPr lang="vi-VN" dirty="0">
                <a:latin typeface="Aptos" panose="020B0004020202020204" pitchFamily="34" charset="0"/>
                <a:cs typeface="Times New Roman" panose="02020603050405020304" pitchFamily="18" charset="0"/>
              </a:rPr>
              <a:t> </a:t>
            </a:r>
            <a:r>
              <a:rPr lang="en-US" dirty="0">
                <a:latin typeface="Aptos" panose="020B0004020202020204" pitchFamily="34" charset="0"/>
                <a:cs typeface="Times New Roman" panose="02020603050405020304" pitchFamily="18" charset="0"/>
              </a:rPr>
              <a:t>18. </a:t>
            </a:r>
            <a:r>
              <a:rPr lang="vi-VN" sz="1800" i="0" u="none" strike="noStrike" dirty="0">
                <a:solidFill>
                  <a:srgbClr val="000000"/>
                </a:solidFill>
                <a:effectLst/>
                <a:latin typeface="Times New Roman" panose="02020603050405020304" pitchFamily="18" charset="0"/>
              </a:rPr>
              <a:t>Cloudinary</a:t>
            </a:r>
            <a:endParaRPr lang="vi-VN" dirty="0">
              <a:latin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134B78-E628-CB7B-9FE2-24152705DAFA}"/>
              </a:ext>
            </a:extLst>
          </p:cNvPr>
          <p:cNvSpPr txBox="1"/>
          <p:nvPr/>
        </p:nvSpPr>
        <p:spPr>
          <a:xfrm>
            <a:off x="690120" y="1486371"/>
            <a:ext cx="8256313" cy="1754326"/>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Times New Roman" panose="02020603050405020304" pitchFamily="18" charset="0"/>
              </a:rPr>
              <a:t>Cloudinary là một cloud-based service, nó cung cấp một giải pháp quản lý hình ảnh bao gồm upload, lưu trữ, thao tác, tối ưu hóa và delivery. Với Cloudinary bạn có thể dễ dàng upload ảnh lên cloud, tự động thực thi các thao tác với ảnh một cách thông minh mà không cần phải cài đặt bất kì một phần mềm phức tạp nào khác. Cloudinary cung cấp các APIs toàn diện và màn hình quản lý giúp chúng ta dễ dàng tích hợp vào các trang web và ứng dụng di động.</a:t>
            </a:r>
          </a:p>
        </p:txBody>
      </p:sp>
    </p:spTree>
    <p:extLst>
      <p:ext uri="{BB962C8B-B14F-4D97-AF65-F5344CB8AC3E}">
        <p14:creationId xmlns:p14="http://schemas.microsoft.com/office/powerpoint/2010/main" val="941389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7370B136030F4B4C8DC5AE9BDAA9979F" ma:contentTypeVersion="7" ma:contentTypeDescription="Tạo tài liệu mới." ma:contentTypeScope="" ma:versionID="dfbaec3ed7e8999fe34191ffc81a266a">
  <xsd:schema xmlns:xsd="http://www.w3.org/2001/XMLSchema" xmlns:xs="http://www.w3.org/2001/XMLSchema" xmlns:p="http://schemas.microsoft.com/office/2006/metadata/properties" xmlns:ns3="d9423697-4905-4d50-b2f6-35ab1655f317" xmlns:ns4="44b5aa50-95aa-41ae-b4a8-70560d9e3bbe" targetNamespace="http://schemas.microsoft.com/office/2006/metadata/properties" ma:root="true" ma:fieldsID="7ab99c6a5c395e1ab13f5549b61cfb91" ns3:_="" ns4:_="">
    <xsd:import namespace="d9423697-4905-4d50-b2f6-35ab1655f317"/>
    <xsd:import namespace="44b5aa50-95aa-41ae-b4a8-70560d9e3bb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423697-4905-4d50-b2f6-35ab1655f3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b5aa50-95aa-41ae-b4a8-70560d9e3bbe"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70572B-A832-4A4B-B412-DEE5467834A6}">
  <ds:schemaRefs>
    <ds:schemaRef ds:uri="http://schemas.microsoft.com/sharepoint/v3/contenttype/forms"/>
  </ds:schemaRefs>
</ds:datastoreItem>
</file>

<file path=customXml/itemProps2.xml><?xml version="1.0" encoding="utf-8"?>
<ds:datastoreItem xmlns:ds="http://schemas.openxmlformats.org/officeDocument/2006/customXml" ds:itemID="{9D818974-F5F1-4502-8FE2-354B14FFD185}">
  <ds:schemaRefs>
    <ds:schemaRef ds:uri="http://schemas.microsoft.com/office/2006/metadata/properties"/>
    <ds:schemaRef ds:uri="http://purl.org/dc/dcmitype/"/>
    <ds:schemaRef ds:uri="d9423697-4905-4d50-b2f6-35ab1655f317"/>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44b5aa50-95aa-41ae-b4a8-70560d9e3bbe"/>
    <ds:schemaRef ds:uri="http://www.w3.org/XML/1998/namespace"/>
  </ds:schemaRefs>
</ds:datastoreItem>
</file>

<file path=customXml/itemProps3.xml><?xml version="1.0" encoding="utf-8"?>
<ds:datastoreItem xmlns:ds="http://schemas.openxmlformats.org/officeDocument/2006/customXml" ds:itemID="{15FE9A97-0A3C-49CA-8D8A-B8FA8B097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423697-4905-4d50-b2f6-35ab1655f317"/>
    <ds:schemaRef ds:uri="44b5aa50-95aa-41ae-b4a8-70560d9e3b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149</TotalTime>
  <Words>7208</Words>
  <Application>Microsoft Office PowerPoint</Application>
  <PresentationFormat>Widescreen</PresentationFormat>
  <Paragraphs>467</Paragraphs>
  <Slides>120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Aptos</vt:lpstr>
      <vt:lpstr>Aptos Display</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Bao Truong</dc:creator>
  <cp:lastModifiedBy>Bao Truong</cp:lastModifiedBy>
  <cp:revision>3</cp:revision>
  <dcterms:created xsi:type="dcterms:W3CDTF">2024-03-31T10:39:33Z</dcterms:created>
  <dcterms:modified xsi:type="dcterms:W3CDTF">2024-04-01T08:15:18Z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0x0101007370B136030F4B4C8DC5AE9BDAA9979F</vt:lpwstr>
  </property>
</Properties>
</file>